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39.fntdata" ContentType="application/x-fontdata"/>
  <Override PartName="/ppt/fonts/font4.fntdata" ContentType="application/x-fontdata"/>
  <Override PartName="/ppt/fonts/font40.fntdata" ContentType="application/x-fontdata"/>
  <Override PartName="/ppt/fonts/font41.fntdata" ContentType="application/x-fontdata"/>
  <Override PartName="/ppt/fonts/font42.fntdata" ContentType="application/x-fontdata"/>
  <Override PartName="/ppt/fonts/font43.fntdata" ContentType="application/x-fontdata"/>
  <Override PartName="/ppt/fonts/font44.fntdata" ContentType="application/x-fontdata"/>
  <Override PartName="/ppt/fonts/font45.fntdata" ContentType="application/x-fontdata"/>
  <Override PartName="/ppt/fonts/font46.fntdata" ContentType="application/x-fontdata"/>
  <Override PartName="/ppt/fonts/font47.fntdata" ContentType="application/x-fontdata"/>
  <Override PartName="/ppt/fonts/font48.fntdata" ContentType="application/x-fontdata"/>
  <Override PartName="/ppt/fonts/font49.fntdata" ContentType="application/x-fontdata"/>
  <Override PartName="/ppt/fonts/font5.fntdata" ContentType="application/x-fontdata"/>
  <Override PartName="/ppt/fonts/font50.fntdata" ContentType="application/x-fontdata"/>
  <Override PartName="/ppt/fonts/font51.fntdata" ContentType="application/x-fontdata"/>
  <Override PartName="/ppt/fonts/font52.fntdata" ContentType="application/x-fontdata"/>
  <Override PartName="/ppt/fonts/font53.fntdata" ContentType="application/x-fontdata"/>
  <Override PartName="/ppt/fonts/font54.fntdata" ContentType="application/x-fontdata"/>
  <Override PartName="/ppt/fonts/font5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  <p:embeddedFontLst>
    <p:embeddedFont>
      <p:font typeface="RMHWOS+FelixTitlingMT"/>
      <p:regular r:id="rId52"/>
    </p:embeddedFont>
    <p:embeddedFont>
      <p:font typeface="VPSRIU+GoudyOldStyleT-Regular"/>
      <p:regular r:id="rId53"/>
    </p:embeddedFont>
    <p:embeddedFont>
      <p:font typeface="RMHWOS+FelixTitlingMT"/>
      <p:regular r:id="rId54"/>
    </p:embeddedFont>
    <p:embeddedFont>
      <p:font typeface="VPSRIU+GoudyOldStyleT-Regular"/>
      <p:regular r:id="rId55"/>
    </p:embeddedFont>
    <p:embeddedFont>
      <p:font typeface="RMHWOS+FelixTitlingMT"/>
      <p:regular r:id="rId56"/>
    </p:embeddedFont>
    <p:embeddedFont>
      <p:font typeface="PUSUVO+Calibri"/>
      <p:regular r:id="rId57"/>
    </p:embeddedFont>
    <p:embeddedFont>
      <p:font typeface="RMHWOS+FelixTitlingMT"/>
      <p:regular r:id="rId58"/>
    </p:embeddedFont>
    <p:embeddedFont>
      <p:font typeface="VPSRIU+GoudyOldStyleT-Regular"/>
      <p:regular r:id="rId59"/>
    </p:embeddedFont>
    <p:embeddedFont>
      <p:font typeface="VPSRIU+GoudyOldStyleT-Regular"/>
      <p:regular r:id="rId60"/>
    </p:embeddedFont>
    <p:embeddedFont>
      <p:font typeface="VPSRIU+GoudyOldStyleT-Regular"/>
      <p:regular r:id="rId61"/>
    </p:embeddedFont>
    <p:embeddedFont>
      <p:font typeface="RMHWOS+FelixTitlingMT"/>
      <p:regular r:id="rId62"/>
    </p:embeddedFont>
    <p:embeddedFont>
      <p:font typeface="VPSRIU+GoudyOldStyleT-Regular"/>
      <p:regular r:id="rId63"/>
    </p:embeddedFont>
    <p:embeddedFont>
      <p:font typeface="PUSUVO+Calibri"/>
      <p:regular r:id="rId64"/>
    </p:embeddedFont>
    <p:embeddedFont>
      <p:font typeface="VUSLUI+Calibri-Bold"/>
      <p:regular r:id="rId65"/>
    </p:embeddedFont>
    <p:embeddedFont>
      <p:font typeface="PUSUVO+Calibri"/>
      <p:regular r:id="rId66"/>
    </p:embeddedFont>
    <p:embeddedFont>
      <p:font typeface="VUSLUI+Calibri-Bold"/>
      <p:regular r:id="rId67"/>
    </p:embeddedFont>
    <p:embeddedFont>
      <p:font typeface="PUSUVO+Calibri"/>
      <p:regular r:id="rId68"/>
    </p:embeddedFont>
    <p:embeddedFont>
      <p:font typeface="IDPHTM+ArialMT"/>
      <p:regular r:id="rId69"/>
    </p:embeddedFont>
    <p:embeddedFont>
      <p:font typeface="Times New Roman"/>
      <p:regular r:id="rId70"/>
    </p:embeddedFont>
    <p:embeddedFont>
      <p:font typeface="PUSUVO+Calibri"/>
      <p:regular r:id="rId71"/>
    </p:embeddedFont>
    <p:embeddedFont>
      <p:font typeface="OKAWHQ+FranklinGothic-Demi"/>
      <p:regular r:id="rId72"/>
    </p:embeddedFont>
    <p:embeddedFont>
      <p:font typeface="MBHHAH+FranklinGothic-Book"/>
      <p:regular r:id="rId73"/>
    </p:embeddedFont>
    <p:embeddedFont>
      <p:font typeface="OKAWHQ+FranklinGothic-Demi"/>
      <p:regular r:id="rId74"/>
    </p:embeddedFont>
    <p:embeddedFont>
      <p:font typeface="MBHHAH+FranklinGothic-Book"/>
      <p:regular r:id="rId75"/>
    </p:embeddedFont>
    <p:embeddedFont>
      <p:font typeface="UBLLFF+FranklinGothic-Book"/>
      <p:regular r:id="rId76"/>
    </p:embeddedFont>
    <p:embeddedFont>
      <p:font typeface="MBHHAH+FranklinGothic-Book"/>
      <p:regular r:id="rId77"/>
    </p:embeddedFont>
    <p:embeddedFont>
      <p:font typeface="PUSUVO+Calibri"/>
      <p:regular r:id="rId78"/>
    </p:embeddedFont>
    <p:embeddedFont>
      <p:font typeface="OKAWHQ+FranklinGothic-Demi"/>
      <p:regular r:id="rId79"/>
    </p:embeddedFont>
    <p:embeddedFont>
      <p:font typeface="LIICIU+Consolas"/>
      <p:regular r:id="rId80"/>
    </p:embeddedFont>
    <p:embeddedFont>
      <p:font typeface="WKIWPB+Wingdings2"/>
      <p:regular r:id="rId81"/>
    </p:embeddedFont>
    <p:embeddedFont>
      <p:font typeface="Times New Roman"/>
      <p:regular r:id="rId82"/>
    </p:embeddedFont>
    <p:embeddedFont>
      <p:font typeface="MBHHAH+FranklinGothic-Book"/>
      <p:regular r:id="rId83"/>
    </p:embeddedFont>
    <p:embeddedFont>
      <p:font typeface="WKIWPB+Wingdings2"/>
      <p:regular r:id="rId84"/>
    </p:embeddedFont>
    <p:embeddedFont>
      <p:font typeface="MBHHAH+FranklinGothic-Book"/>
      <p:regular r:id="rId85"/>
    </p:embeddedFont>
    <p:embeddedFont>
      <p:font typeface="MBHHAH+FranklinGothic-Book"/>
      <p:regular r:id="rId86"/>
    </p:embeddedFont>
    <p:embeddedFont>
      <p:font typeface="WKIWPB+Wingdings2"/>
      <p:regular r:id="rId87"/>
    </p:embeddedFont>
    <p:embeddedFont>
      <p:font typeface="Times New Roman"/>
      <p:regular r:id="rId88"/>
    </p:embeddedFont>
    <p:embeddedFont>
      <p:font typeface="MBHHAH+FranklinGothic-Book"/>
      <p:regular r:id="rId89"/>
    </p:embeddedFont>
    <p:embeddedFont>
      <p:font typeface="WKIWPB+Wingdings2"/>
      <p:regular r:id="rId90"/>
    </p:embeddedFont>
    <p:embeddedFont>
      <p:font typeface="MBHHAH+FranklinGothic-Book"/>
      <p:regular r:id="rId91"/>
    </p:embeddedFont>
    <p:embeddedFont>
      <p:font typeface="OKAWHQ+FranklinGothic-Demi"/>
      <p:regular r:id="rId92"/>
    </p:embeddedFont>
    <p:embeddedFont>
      <p:font typeface="MBHHAH+FranklinGothic-Book"/>
      <p:regular r:id="rId93"/>
    </p:embeddedFont>
    <p:embeddedFont>
      <p:font typeface="PUSUVO+Calibri"/>
      <p:regular r:id="rId94"/>
    </p:embeddedFont>
    <p:embeddedFont>
      <p:font typeface="IDPHTM+ArialMT"/>
      <p:regular r:id="rId95"/>
    </p:embeddedFont>
    <p:embeddedFont>
      <p:font typeface="Times New Roman"/>
      <p:regular r:id="rId96"/>
    </p:embeddedFont>
    <p:embeddedFont>
      <p:font typeface="PUSUVO+Calibri"/>
      <p:regular r:id="rId97"/>
    </p:embeddedFont>
    <p:embeddedFont>
      <p:font typeface="IDPHTM+ArialMT"/>
      <p:regular r:id="rId98"/>
    </p:embeddedFont>
    <p:embeddedFont>
      <p:font typeface="PUSUVO+Calibri"/>
      <p:regular r:id="rId99"/>
    </p:embeddedFont>
    <p:embeddedFont>
      <p:font typeface="IDPHTM+ArialMT"/>
      <p:regular r:id="rId100"/>
    </p:embeddedFont>
    <p:embeddedFont>
      <p:font typeface="Times New Roman"/>
      <p:regular r:id="rId101"/>
    </p:embeddedFont>
    <p:embeddedFont>
      <p:font typeface="IDPHTM+ArialMT"/>
      <p:regular r:id="rId102"/>
    </p:embeddedFont>
    <p:embeddedFont>
      <p:font typeface="Times New Roman"/>
      <p:regular r:id="rId103"/>
    </p:embeddedFont>
    <p:embeddedFont>
      <p:font typeface="PUSUVO+Calibri"/>
      <p:regular r:id="rId104"/>
    </p:embeddedFont>
    <p:embeddedFont>
      <p:font typeface="IDPHTM+ArialMT"/>
      <p:regular r:id="rId105"/>
    </p:embeddedFont>
    <p:embeddedFont>
      <p:font typeface="PUSUVO+Calibri"/>
      <p:regular r:id="rId10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font" Target="fonts/font49.fntdata" /><Relationship Id="rId101" Type="http://schemas.openxmlformats.org/officeDocument/2006/relationships/font" Target="fonts/font50.fntdata" /><Relationship Id="rId102" Type="http://schemas.openxmlformats.org/officeDocument/2006/relationships/font" Target="fonts/font51.fntdata" /><Relationship Id="rId103" Type="http://schemas.openxmlformats.org/officeDocument/2006/relationships/font" Target="fonts/font52.fntdata" /><Relationship Id="rId104" Type="http://schemas.openxmlformats.org/officeDocument/2006/relationships/font" Target="fonts/font53.fntdata" /><Relationship Id="rId105" Type="http://schemas.openxmlformats.org/officeDocument/2006/relationships/font" Target="fonts/font54.fntdata" /><Relationship Id="rId106" Type="http://schemas.openxmlformats.org/officeDocument/2006/relationships/font" Target="fonts/font55.fntdata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font" Target="fonts/font1.fntdata" /><Relationship Id="rId53" Type="http://schemas.openxmlformats.org/officeDocument/2006/relationships/font" Target="fonts/font2.fntdata" /><Relationship Id="rId54" Type="http://schemas.openxmlformats.org/officeDocument/2006/relationships/font" Target="fonts/font3.fntdata" /><Relationship Id="rId55" Type="http://schemas.openxmlformats.org/officeDocument/2006/relationships/font" Target="fonts/font4.fntdata" /><Relationship Id="rId56" Type="http://schemas.openxmlformats.org/officeDocument/2006/relationships/font" Target="fonts/font5.fntdata" /><Relationship Id="rId57" Type="http://schemas.openxmlformats.org/officeDocument/2006/relationships/font" Target="fonts/font6.fntdata" /><Relationship Id="rId58" Type="http://schemas.openxmlformats.org/officeDocument/2006/relationships/font" Target="fonts/font7.fntdata" /><Relationship Id="rId59" Type="http://schemas.openxmlformats.org/officeDocument/2006/relationships/font" Target="fonts/font8.fntdata" /><Relationship Id="rId6" Type="http://schemas.openxmlformats.org/officeDocument/2006/relationships/slide" Target="slides/slide1.xml" /><Relationship Id="rId60" Type="http://schemas.openxmlformats.org/officeDocument/2006/relationships/font" Target="fonts/font9.fntdata" /><Relationship Id="rId61" Type="http://schemas.openxmlformats.org/officeDocument/2006/relationships/font" Target="fonts/font10.fntdata" /><Relationship Id="rId62" Type="http://schemas.openxmlformats.org/officeDocument/2006/relationships/font" Target="fonts/font11.fntdata" /><Relationship Id="rId63" Type="http://schemas.openxmlformats.org/officeDocument/2006/relationships/font" Target="fonts/font12.fntdata" /><Relationship Id="rId64" Type="http://schemas.openxmlformats.org/officeDocument/2006/relationships/font" Target="fonts/font13.fntdata" /><Relationship Id="rId65" Type="http://schemas.openxmlformats.org/officeDocument/2006/relationships/font" Target="fonts/font14.fntdata" /><Relationship Id="rId66" Type="http://schemas.openxmlformats.org/officeDocument/2006/relationships/font" Target="fonts/font15.fntdata" /><Relationship Id="rId67" Type="http://schemas.openxmlformats.org/officeDocument/2006/relationships/font" Target="fonts/font16.fntdata" /><Relationship Id="rId68" Type="http://schemas.openxmlformats.org/officeDocument/2006/relationships/font" Target="fonts/font17.fntdata" /><Relationship Id="rId69" Type="http://schemas.openxmlformats.org/officeDocument/2006/relationships/font" Target="fonts/font18.fntdata" /><Relationship Id="rId7" Type="http://schemas.openxmlformats.org/officeDocument/2006/relationships/slide" Target="slides/slide2.xml" /><Relationship Id="rId70" Type="http://schemas.openxmlformats.org/officeDocument/2006/relationships/font" Target="fonts/font19.fntdata" /><Relationship Id="rId71" Type="http://schemas.openxmlformats.org/officeDocument/2006/relationships/font" Target="fonts/font20.fntdata" /><Relationship Id="rId72" Type="http://schemas.openxmlformats.org/officeDocument/2006/relationships/font" Target="fonts/font21.fntdata" /><Relationship Id="rId73" Type="http://schemas.openxmlformats.org/officeDocument/2006/relationships/font" Target="fonts/font22.fntdata" /><Relationship Id="rId74" Type="http://schemas.openxmlformats.org/officeDocument/2006/relationships/font" Target="fonts/font23.fntdata" /><Relationship Id="rId75" Type="http://schemas.openxmlformats.org/officeDocument/2006/relationships/font" Target="fonts/font24.fntdata" /><Relationship Id="rId76" Type="http://schemas.openxmlformats.org/officeDocument/2006/relationships/font" Target="fonts/font25.fntdata" /><Relationship Id="rId77" Type="http://schemas.openxmlformats.org/officeDocument/2006/relationships/font" Target="fonts/font26.fntdata" /><Relationship Id="rId78" Type="http://schemas.openxmlformats.org/officeDocument/2006/relationships/font" Target="fonts/font27.fntdata" /><Relationship Id="rId79" Type="http://schemas.openxmlformats.org/officeDocument/2006/relationships/font" Target="fonts/font28.fntdata" /><Relationship Id="rId8" Type="http://schemas.openxmlformats.org/officeDocument/2006/relationships/slide" Target="slides/slide3.xml" /><Relationship Id="rId80" Type="http://schemas.openxmlformats.org/officeDocument/2006/relationships/font" Target="fonts/font29.fntdata" /><Relationship Id="rId81" Type="http://schemas.openxmlformats.org/officeDocument/2006/relationships/font" Target="fonts/font30.fntdata" /><Relationship Id="rId82" Type="http://schemas.openxmlformats.org/officeDocument/2006/relationships/font" Target="fonts/font31.fntdata" /><Relationship Id="rId83" Type="http://schemas.openxmlformats.org/officeDocument/2006/relationships/font" Target="fonts/font32.fntdata" /><Relationship Id="rId84" Type="http://schemas.openxmlformats.org/officeDocument/2006/relationships/font" Target="fonts/font33.fntdata" /><Relationship Id="rId85" Type="http://schemas.openxmlformats.org/officeDocument/2006/relationships/font" Target="fonts/font34.fntdata" /><Relationship Id="rId86" Type="http://schemas.openxmlformats.org/officeDocument/2006/relationships/font" Target="fonts/font35.fntdata" /><Relationship Id="rId87" Type="http://schemas.openxmlformats.org/officeDocument/2006/relationships/font" Target="fonts/font36.fntdata" /><Relationship Id="rId88" Type="http://schemas.openxmlformats.org/officeDocument/2006/relationships/font" Target="fonts/font37.fntdata" /><Relationship Id="rId89" Type="http://schemas.openxmlformats.org/officeDocument/2006/relationships/font" Target="fonts/font38.fntdata" /><Relationship Id="rId9" Type="http://schemas.openxmlformats.org/officeDocument/2006/relationships/slide" Target="slides/slide4.xml" /><Relationship Id="rId90" Type="http://schemas.openxmlformats.org/officeDocument/2006/relationships/font" Target="fonts/font39.fntdata" /><Relationship Id="rId91" Type="http://schemas.openxmlformats.org/officeDocument/2006/relationships/font" Target="fonts/font40.fntdata" /><Relationship Id="rId92" Type="http://schemas.openxmlformats.org/officeDocument/2006/relationships/font" Target="fonts/font41.fntdata" /><Relationship Id="rId93" Type="http://schemas.openxmlformats.org/officeDocument/2006/relationships/font" Target="fonts/font42.fntdata" /><Relationship Id="rId94" Type="http://schemas.openxmlformats.org/officeDocument/2006/relationships/font" Target="fonts/font43.fntdata" /><Relationship Id="rId95" Type="http://schemas.openxmlformats.org/officeDocument/2006/relationships/font" Target="fonts/font44.fntdata" /><Relationship Id="rId96" Type="http://schemas.openxmlformats.org/officeDocument/2006/relationships/font" Target="fonts/font45.fntdata" /><Relationship Id="rId97" Type="http://schemas.openxmlformats.org/officeDocument/2006/relationships/font" Target="fonts/font46.fntdata" /><Relationship Id="rId98" Type="http://schemas.openxmlformats.org/officeDocument/2006/relationships/font" Target="fonts/font47.fntdata" /><Relationship Id="rId99" Type="http://schemas.openxmlformats.org/officeDocument/2006/relationships/font" Target="fonts/font48.fntdata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Relationship Id="rId3" Type="http://schemas.openxmlformats.org/officeDocument/2006/relationships/hyperlink" Target="https://youtu.be/Yz_3MBK69oQ" TargetMode="Externa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youtu.be/LpxdTHYjFcA" TargetMode="External" /><Relationship Id="rId3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Relationship Id="rId3" Type="http://schemas.openxmlformats.org/officeDocument/2006/relationships/hyperlink" Target="https://youtu.be/HvzaiPD19ZE" TargetMode="Externa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Relationship Id="rId3" Type="http://schemas.openxmlformats.org/officeDocument/2006/relationships/hyperlink" Target="https://youtube.com/shorts/luvf8UA2s0g?feature=share" TargetMode="Externa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9189" y="1951207"/>
            <a:ext cx="9067156" cy="21951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66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spc="-69">
                <a:solidFill>
                  <a:srgbClr val="000000"/>
                </a:solidFill>
                <a:latin typeface="RMHWOS+FelixTitlingMT"/>
                <a:cs typeface="RMHWOS+FelixTitlingMT"/>
              </a:rPr>
              <a:t>INTERRUPT</a:t>
            </a:r>
            <a:r>
              <a:rPr dirty="0" sz="5100" spc="46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 spc="11">
                <a:solidFill>
                  <a:srgbClr val="000000"/>
                </a:solidFill>
                <a:latin typeface="RMHWOS+FelixTitlingMT"/>
                <a:cs typeface="RMHWOS+FelixTitlingMT"/>
              </a:rPr>
              <a:t>REQUEST</a:t>
            </a:r>
            <a:r>
              <a:rPr dirty="0" sz="5100" spc="-29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 spc="-37">
                <a:solidFill>
                  <a:srgbClr val="000000"/>
                </a:solidFill>
                <a:latin typeface="RMHWOS+FelixTitlingMT"/>
                <a:cs typeface="RMHWOS+FelixTitlingMT"/>
              </a:rPr>
              <a:t>BASED</a:t>
            </a:r>
          </a:p>
          <a:p>
            <a:pPr marL="73151" marR="0">
              <a:lnSpc>
                <a:spcPts val="551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ON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HOSTING</a:t>
            </a:r>
            <a:r>
              <a:rPr dirty="0" sz="5100" spc="-21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OF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RFID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D</a:t>
            </a:r>
            <a:r>
              <a:rPr dirty="0" sz="5100" spc="-1802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 spc="-289">
                <a:solidFill>
                  <a:srgbClr val="000000"/>
                </a:solidFill>
                <a:latin typeface="RMHWOS+FelixTitlingMT"/>
                <a:cs typeface="RMHWOS+FelixTitlingMT"/>
              </a:rPr>
              <a:t>ATA</a:t>
            </a:r>
          </a:p>
          <a:p>
            <a:pPr marL="1508759" marR="0">
              <a:lnSpc>
                <a:spcPts val="5507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spc="-184">
                <a:solidFill>
                  <a:srgbClr val="000000"/>
                </a:solidFill>
                <a:latin typeface="RMHWOS+FelixTitlingMT"/>
                <a:cs typeface="RMHWOS+FelixTitlingMT"/>
              </a:rPr>
              <a:t>TO</a:t>
            </a:r>
            <a:r>
              <a:rPr dirty="0" sz="5100" spc="184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GOOGLE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5100">
                <a:solidFill>
                  <a:srgbClr val="000000"/>
                </a:solidFill>
                <a:latin typeface="RMHWOS+FelixTitlingMT"/>
                <a:cs typeface="RMHWOS+FelixTitlingMT"/>
              </a:rPr>
              <a:t>SHEET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998204"/>
            <a:ext cx="4145106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26">
                <a:solidFill>
                  <a:srgbClr val="000000"/>
                </a:solidFill>
                <a:latin typeface="RMHWOS+FelixTitlingMT"/>
                <a:cs typeface="RMHWOS+FelixTitlingMT"/>
              </a:rPr>
              <a:t>Applications: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01673" y="2283841"/>
            <a:ext cx="3937090" cy="30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Access</a:t>
            </a:r>
            <a:r>
              <a:rPr dirty="0" sz="1900" spc="2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control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for</a:t>
            </a:r>
            <a:r>
              <a:rPr dirty="0" sz="1900" spc="15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buildings</a:t>
            </a:r>
            <a:r>
              <a:rPr dirty="0" sz="1900" spc="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900" spc="14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offices.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01673" y="3139694"/>
            <a:ext cx="3396272" cy="305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9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Tracking</a:t>
            </a:r>
            <a:r>
              <a:rPr dirty="0" sz="1900" spc="33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inventory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in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retail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stores.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1673" y="3995801"/>
            <a:ext cx="6459146" cy="20180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Identifying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managing</a:t>
            </a:r>
            <a:r>
              <a:rPr dirty="0" sz="1900" spc="14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assets</a:t>
            </a:r>
            <a:r>
              <a:rPr dirty="0" sz="1900" spc="33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like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equipment</a:t>
            </a:r>
            <a:r>
              <a:rPr dirty="0" sz="1900" spc="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900" spc="14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vehicles.</a:t>
            </a:r>
          </a:p>
          <a:p>
            <a:pPr marL="0" marR="0">
              <a:lnSpc>
                <a:spcPts val="2108"/>
              </a:lnSpc>
              <a:spcBef>
                <a:spcPts val="4683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Contactless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payments</a:t>
            </a:r>
            <a:r>
              <a:rPr dirty="0" sz="1900" spc="1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with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RFID-enabled</a:t>
            </a:r>
            <a:r>
              <a:rPr dirty="0" sz="1900" spc="32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cards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or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mobile</a:t>
            </a:r>
            <a:r>
              <a:rPr dirty="0" sz="1900" spc="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wallets.</a:t>
            </a:r>
          </a:p>
          <a:p>
            <a:pPr marL="0" marR="0">
              <a:lnSpc>
                <a:spcPts val="2108"/>
              </a:lnSpc>
              <a:spcBef>
                <a:spcPts val="463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Monitoring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2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livestock</a:t>
            </a:r>
            <a:r>
              <a:rPr dirty="0" sz="1900" spc="23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or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pets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 spc="-15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for</a:t>
            </a:r>
            <a:r>
              <a:rPr dirty="0" sz="1900" spc="11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identification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900" spc="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health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9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tracking.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2437" y="745122"/>
            <a:ext cx="5856358" cy="69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OUTPUT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VIDEO</a:t>
            </a:r>
            <a:r>
              <a:rPr dirty="0" sz="4400" spc="-2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6793" y="4048632"/>
            <a:ext cx="3562658" cy="32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u="sng">
                <a:solidFill>
                  <a:srgbClr val="338f9a"/>
                </a:solidFill>
                <a:latin typeface="VPSRIU+GoudyOldStyleT-Regular"/>
                <a:cs typeface="VPSRIU+GoudyOldStyleT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https://youtu.be/Yz_3MBK69oQ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6214" y="3947383"/>
            <a:ext cx="8016161" cy="8291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spc="-20">
                <a:solidFill>
                  <a:srgbClr val="ffffff"/>
                </a:solidFill>
                <a:latin typeface="PUSUVO+Calibri"/>
                <a:cs typeface="PUSUVO+Calibri"/>
              </a:rPr>
              <a:t>Interrupt</a:t>
            </a:r>
            <a:r>
              <a:rPr dirty="0" sz="5100" spc="31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5100" spc="-26">
                <a:solidFill>
                  <a:srgbClr val="ffffff"/>
                </a:solidFill>
                <a:latin typeface="PUSUVO+Calibri"/>
                <a:cs typeface="PUSUVO+Calibri"/>
              </a:rPr>
              <a:t>request</a:t>
            </a:r>
            <a:r>
              <a:rPr dirty="0" sz="5100" spc="52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5100">
                <a:solidFill>
                  <a:srgbClr val="ffffff"/>
                </a:solidFill>
                <a:latin typeface="PUSUVO+Calibri"/>
                <a:cs typeface="PUSUVO+Calibri"/>
              </a:rPr>
              <a:t>based</a:t>
            </a:r>
            <a:r>
              <a:rPr dirty="0" sz="51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5100">
                <a:solidFill>
                  <a:srgbClr val="ffffff"/>
                </a:solidFill>
                <a:latin typeface="PUSUVO+Calibri"/>
                <a:cs typeface="PUSUVO+Calibri"/>
              </a:rPr>
              <a:t>audio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7312" y="795682"/>
            <a:ext cx="3455958" cy="657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pc="-92">
                <a:solidFill>
                  <a:srgbClr val="000000"/>
                </a:solidFill>
                <a:latin typeface="PUSUVO+Calibri"/>
                <a:cs typeface="PUSUVO+Calibri"/>
              </a:rPr>
              <a:t>Team</a:t>
            </a:r>
            <a:r>
              <a:rPr dirty="0" sz="4000" spc="10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4000" spc="-12">
                <a:solidFill>
                  <a:srgbClr val="000000"/>
                </a:solidFill>
                <a:latin typeface="PUSUVO+Calibri"/>
                <a:cs typeface="PUSUVO+Calibri"/>
              </a:rPr>
              <a:t>members: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0010" y="2661805"/>
            <a:ext cx="4926997" cy="767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42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>
                <a:solidFill>
                  <a:srgbClr val="ffffff"/>
                </a:solidFill>
                <a:latin typeface="PUSUVO+Calibri"/>
                <a:cs typeface="PUSUVO+Calibri"/>
              </a:rPr>
              <a:t>2200040001-Bilvika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0010" y="3924275"/>
            <a:ext cx="7066541" cy="20307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745"/>
              </a:lnSpc>
              <a:spcBef>
                <a:spcPts val="0"/>
              </a:spcBef>
              <a:spcAft>
                <a:spcPts val="0"/>
              </a:spcAft>
            </a:pPr>
            <a:r>
              <a:rPr dirty="0" sz="4700">
                <a:solidFill>
                  <a:srgbClr val="ffffff"/>
                </a:solidFill>
                <a:latin typeface="PUSUVO+Calibri"/>
                <a:cs typeface="PUSUVO+Calibri"/>
              </a:rPr>
              <a:t>2200040018-</a:t>
            </a:r>
            <a:r>
              <a:rPr dirty="0" sz="4700" spc="-45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4700" spc="-58">
                <a:solidFill>
                  <a:srgbClr val="ffffff"/>
                </a:solidFill>
                <a:latin typeface="PUSUVO+Calibri"/>
                <a:cs typeface="PUSUVO+Calibri"/>
              </a:rPr>
              <a:t>Venkat</a:t>
            </a:r>
            <a:r>
              <a:rPr dirty="0" sz="4700" spc="63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4700">
                <a:solidFill>
                  <a:srgbClr val="ffffff"/>
                </a:solidFill>
                <a:latin typeface="PUSUVO+Calibri"/>
                <a:cs typeface="PUSUVO+Calibri"/>
              </a:rPr>
              <a:t>sai</a:t>
            </a:r>
          </a:p>
          <a:p>
            <a:pPr marL="0" marR="0">
              <a:lnSpc>
                <a:spcPts val="5742"/>
              </a:lnSpc>
              <a:spcBef>
                <a:spcPts val="4252"/>
              </a:spcBef>
              <a:spcAft>
                <a:spcPts val="0"/>
              </a:spcAft>
            </a:pPr>
            <a:r>
              <a:rPr dirty="0" sz="4700" spc="-43">
                <a:solidFill>
                  <a:srgbClr val="ffffff"/>
                </a:solidFill>
                <a:latin typeface="PUSUVO+Calibri"/>
                <a:cs typeface="PUSUVO+Calibri"/>
              </a:rPr>
              <a:t>2200040029-P.</a:t>
            </a:r>
            <a:r>
              <a:rPr dirty="0" sz="4700" spc="15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4700" spc="-58">
                <a:solidFill>
                  <a:srgbClr val="ffffff"/>
                </a:solidFill>
                <a:latin typeface="PUSUVO+Calibri"/>
                <a:cs typeface="PUSUVO+Calibri"/>
              </a:rPr>
              <a:t>Venkat</a:t>
            </a:r>
            <a:r>
              <a:rPr dirty="0" sz="4700" spc="61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4700" spc="-10">
                <a:solidFill>
                  <a:srgbClr val="ffffff"/>
                </a:solidFill>
                <a:latin typeface="PUSUVO+Calibri"/>
                <a:cs typeface="PUSUVO+Calibri"/>
              </a:rPr>
              <a:t>satvik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7312" y="795682"/>
            <a:ext cx="3310348" cy="657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PUSUVO+Calibri"/>
                <a:cs typeface="PUSUVO+Calibri"/>
              </a:rPr>
              <a:t>COMPONENTS: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54086" y="2986385"/>
            <a:ext cx="2798843" cy="78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Esp32,</a:t>
            </a:r>
            <a:r>
              <a:rPr dirty="0" sz="24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connecting</a:t>
            </a:r>
          </a:p>
          <a:p>
            <a:pPr marL="0" marR="0">
              <a:lnSpc>
                <a:spcPts val="2929"/>
              </a:lnSpc>
              <a:spcBef>
                <a:spcPts val="6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wires,i2s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54706" y="3172313"/>
            <a:ext cx="1715095" cy="23441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3">
                <a:solidFill>
                  <a:srgbClr val="000000"/>
                </a:solidFill>
                <a:latin typeface="PUSUVO+Calibri"/>
                <a:cs typeface="PUSUVO+Calibri"/>
              </a:rPr>
              <a:t>HARDWARE:</a:t>
            </a:r>
          </a:p>
          <a:p>
            <a:pPr marL="0" marR="0">
              <a:lnSpc>
                <a:spcPts val="2929"/>
              </a:lnSpc>
              <a:spcBef>
                <a:spcPts val="12348"/>
              </a:spcBef>
              <a:spcAft>
                <a:spcPts val="0"/>
              </a:spcAft>
            </a:pP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SOFTWARE: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4086" y="5106269"/>
            <a:ext cx="1623145" cy="410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Arduino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IDE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688" y="1257594"/>
            <a:ext cx="2876379" cy="5348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PUSUVO+Calibri"/>
                <a:cs typeface="PUSUVO+Calibri"/>
              </a:rPr>
              <a:t>INTRODUCTION: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2688" y="2308496"/>
            <a:ext cx="5846384" cy="18262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ESP32,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versatile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 spc="-17">
                <a:solidFill>
                  <a:srgbClr val="000000"/>
                </a:solidFill>
                <a:latin typeface="PUSUVO+Calibri"/>
                <a:cs typeface="PUSUVO+Calibri"/>
              </a:rPr>
              <a:t>microcontroller,</a:t>
            </a:r>
            <a:r>
              <a:rPr dirty="0" sz="1800" spc="3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interfaces</a:t>
            </a:r>
            <a:r>
              <a:rPr dirty="0" sz="18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with</a:t>
            </a:r>
            <a:r>
              <a:rPr dirty="0" sz="1800" spc="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an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</a:p>
          <a:p>
            <a:pPr marL="0" marR="0">
              <a:lnSpc>
                <a:spcPts val="2197"/>
              </a:lnSpc>
              <a:spcBef>
                <a:spcPts val="17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amplifier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1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  <a:r>
              <a:rPr dirty="0" sz="1800" spc="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 spc="-14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8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enable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audio-related</a:t>
            </a:r>
            <a:r>
              <a:rPr dirty="0" sz="18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projects.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It</a:t>
            </a:r>
          </a:p>
          <a:p>
            <a:pPr marL="0" marR="0">
              <a:lnSpc>
                <a:spcPts val="2197"/>
              </a:lnSpc>
              <a:spcBef>
                <a:spcPts val="12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enables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communication</a:t>
            </a:r>
            <a:r>
              <a:rPr dirty="0" sz="1800" spc="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between</a:t>
            </a:r>
            <a:r>
              <a:rPr dirty="0" sz="1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18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</a:p>
          <a:p>
            <a:pPr marL="0" marR="0">
              <a:lnSpc>
                <a:spcPts val="2197"/>
              </a:lnSpc>
              <a:spcBef>
                <a:spcPts val="181"/>
              </a:spcBef>
              <a:spcAft>
                <a:spcPts val="0"/>
              </a:spcAft>
            </a:pPr>
            <a:r>
              <a:rPr dirty="0" sz="1800" spc="-16">
                <a:solidFill>
                  <a:srgbClr val="000000"/>
                </a:solidFill>
                <a:latin typeface="PUSUVO+Calibri"/>
                <a:cs typeface="PUSUVO+Calibri"/>
              </a:rPr>
              <a:t>amplifier,</a:t>
            </a:r>
            <a:r>
              <a:rPr dirty="0" sz="1800" spc="3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which</a:t>
            </a:r>
            <a:r>
              <a:rPr dirty="0" sz="1800" spc="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boosts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sound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signals.</a:t>
            </a:r>
            <a:r>
              <a:rPr dirty="0" sz="18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</a:p>
          <a:p>
            <a:pPr marL="0" marR="0">
              <a:lnSpc>
                <a:spcPts val="2197"/>
              </a:lnSpc>
              <a:spcBef>
                <a:spcPts val="17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captures</a:t>
            </a:r>
            <a:r>
              <a:rPr dirty="0" sz="18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18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input,</a:t>
            </a:r>
            <a:r>
              <a:rPr dirty="0" sz="1800" spc="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which</a:t>
            </a:r>
            <a:r>
              <a:rPr dirty="0" sz="1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is</a:t>
            </a:r>
            <a:r>
              <a:rPr dirty="0" sz="1800" spc="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then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processed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</a:p>
          <a:p>
            <a:pPr marL="0" marR="0">
              <a:lnSpc>
                <a:spcPts val="2197"/>
              </a:lnSpc>
              <a:spcBef>
                <a:spcPts val="17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1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sent</a:t>
            </a:r>
            <a:r>
              <a:rPr dirty="0" sz="1800" spc="-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 spc="-14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800" spc="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8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amplifier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 spc="-17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  <a:r>
              <a:rPr dirty="0" sz="18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playback</a:t>
            </a:r>
            <a:r>
              <a:rPr dirty="0" sz="1800" spc="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PUSUVO+Calibri"/>
                <a:cs typeface="PUSUVO+Calibri"/>
              </a:rPr>
              <a:t>through</a:t>
            </a:r>
            <a:r>
              <a:rPr dirty="0" sz="1800" spc="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800" spc="-11">
                <a:solidFill>
                  <a:srgbClr val="000000"/>
                </a:solidFill>
                <a:latin typeface="PUSUVO+Calibri"/>
                <a:cs typeface="PUSUVO+Calibri"/>
              </a:rPr>
              <a:t>speakers.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64142" y="1578740"/>
            <a:ext cx="839780" cy="339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PUSUVO+Calibri"/>
                <a:cs typeface="PUSUVO+Calibri"/>
              </a:rPr>
              <a:t>ESP-32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6760" y="2540753"/>
            <a:ext cx="2345172" cy="12067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pc="-24">
                <a:solidFill>
                  <a:srgbClr val="000000"/>
                </a:solidFill>
                <a:latin typeface="PUSUVO+Calibri"/>
                <a:cs typeface="PUSUVO+Calibri"/>
              </a:rPr>
              <a:t>BLOCK</a:t>
            </a:r>
          </a:p>
          <a:p>
            <a:pPr marL="0" marR="0">
              <a:lnSpc>
                <a:spcPts val="4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PUSUVO+Calibri"/>
                <a:cs typeface="PUSUVO+Calibri"/>
              </a:rPr>
              <a:t>DIAGRAM: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3137" y="4021421"/>
            <a:ext cx="1932504" cy="3398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  <a:r>
              <a:rPr dirty="0" sz="195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95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9366" y="2393499"/>
            <a:ext cx="834272" cy="721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7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9366" y="2997674"/>
            <a:ext cx="3385626" cy="1324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</a:p>
          <a:p>
            <a:pPr marL="0" marR="0">
              <a:lnSpc>
                <a:spcPts val="4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37">
                <a:solidFill>
                  <a:srgbClr val="000000"/>
                </a:solidFill>
                <a:latin typeface="PUSUVO+Calibri"/>
                <a:cs typeface="PUSUVO+Calibri"/>
              </a:rPr>
              <a:t>PINOUT: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688" y="1373899"/>
            <a:ext cx="3309044" cy="968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PUSUVO+Calibri"/>
                <a:cs typeface="PUSUVO+Calibri"/>
              </a:rPr>
              <a:t>WORKING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2688" y="3381041"/>
            <a:ext cx="1024673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1.</a:t>
            </a:r>
            <a:r>
              <a:rPr dirty="0" sz="1600" spc="2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Microphone</a:t>
            </a:r>
            <a:r>
              <a:rPr dirty="0" sz="1600" spc="48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Input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:</a:t>
            </a:r>
            <a:r>
              <a:rPr dirty="0" sz="16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  <a:r>
              <a:rPr dirty="0" sz="16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captures</a:t>
            </a:r>
            <a:r>
              <a:rPr dirty="0" sz="16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sound</a:t>
            </a:r>
            <a:r>
              <a:rPr dirty="0" sz="16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signals</a:t>
            </a:r>
            <a:r>
              <a:rPr dirty="0" sz="1600" spc="-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(voice,</a:t>
            </a:r>
            <a:r>
              <a:rPr dirty="0" sz="16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music,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1">
                <a:solidFill>
                  <a:srgbClr val="000000"/>
                </a:solidFill>
                <a:latin typeface="PUSUVO+Calibri"/>
                <a:cs typeface="PUSUVO+Calibri"/>
              </a:rPr>
              <a:t>etc.)</a:t>
            </a:r>
            <a:r>
              <a:rPr dirty="0" sz="1600" spc="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converts</a:t>
            </a:r>
            <a:r>
              <a:rPr dirty="0" sz="1600" spc="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them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into</a:t>
            </a:r>
            <a:r>
              <a:rPr dirty="0" sz="16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electrical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2688" y="3751754"/>
            <a:ext cx="9776168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2.</a:t>
            </a:r>
            <a:r>
              <a:rPr dirty="0" sz="1600" spc="2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ESP32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Processing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:</a:t>
            </a:r>
            <a:r>
              <a:rPr dirty="0" sz="16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microcontroller</a:t>
            </a:r>
            <a:r>
              <a:rPr dirty="0" sz="16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processes</a:t>
            </a:r>
            <a:r>
              <a:rPr dirty="0" sz="1600" spc="4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electrical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signals</a:t>
            </a:r>
            <a:r>
              <a:rPr dirty="0" sz="1600" spc="-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received</a:t>
            </a:r>
            <a:r>
              <a:rPr dirty="0" sz="16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0">
                <a:solidFill>
                  <a:srgbClr val="000000"/>
                </a:solidFill>
                <a:latin typeface="PUSUVO+Calibri"/>
                <a:cs typeface="PUSUVO+Calibri"/>
              </a:rPr>
              <a:t>from</a:t>
            </a:r>
            <a:r>
              <a:rPr dirty="0" sz="16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microphone.</a:t>
            </a:r>
            <a:r>
              <a:rPr dirty="0" sz="1600" spc="3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It</a:t>
            </a:r>
            <a:r>
              <a:rPr dirty="0" sz="16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can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1592" y="3995594"/>
            <a:ext cx="874237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perform</a:t>
            </a:r>
            <a:r>
              <a:rPr dirty="0" sz="1600" spc="3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various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0">
                <a:solidFill>
                  <a:srgbClr val="000000"/>
                </a:solidFill>
                <a:latin typeface="PUSUVO+Calibri"/>
                <a:cs typeface="PUSUVO+Calibri"/>
              </a:rPr>
              <a:t>tasks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such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filtering,</a:t>
            </a:r>
            <a:r>
              <a:rPr dirty="0" sz="1600" spc="-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amplification,</a:t>
            </a:r>
            <a:r>
              <a:rPr dirty="0" sz="1600" spc="-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digital</a:t>
            </a:r>
            <a:r>
              <a:rPr dirty="0" sz="1600" spc="-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processing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(DSP)</a:t>
            </a:r>
            <a:r>
              <a:rPr dirty="0" sz="1600" spc="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on</a:t>
            </a:r>
            <a:r>
              <a:rPr dirty="0" sz="16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data.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2688" y="4367450"/>
            <a:ext cx="1038535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3.</a:t>
            </a:r>
            <a:r>
              <a:rPr dirty="0" sz="1600" spc="2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I2S</a:t>
            </a:r>
            <a:r>
              <a:rPr dirty="0" sz="1600" spc="27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Communication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:</a:t>
            </a:r>
            <a:r>
              <a:rPr dirty="0" sz="16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communicates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with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amplifier</a:t>
            </a:r>
            <a:r>
              <a:rPr dirty="0" sz="1600" spc="-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using</a:t>
            </a:r>
            <a:r>
              <a:rPr dirty="0" sz="1600" spc="-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(Inter-IC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Sound)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protocol.</a:t>
            </a:r>
            <a:r>
              <a:rPr dirty="0" sz="1600" spc="3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This</a:t>
            </a:r>
            <a:r>
              <a:rPr dirty="0" sz="16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protocol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1592" y="4611290"/>
            <a:ext cx="711820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is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specifically</a:t>
            </a:r>
            <a:r>
              <a:rPr dirty="0" sz="1600" spc="-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designed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7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  <a:r>
              <a:rPr dirty="0" sz="16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transferring</a:t>
            </a:r>
            <a:r>
              <a:rPr dirty="0" sz="16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digital</a:t>
            </a:r>
            <a:r>
              <a:rPr dirty="0" sz="1600" spc="-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0">
                <a:solidFill>
                  <a:srgbClr val="000000"/>
                </a:solidFill>
                <a:latin typeface="PUSUVO+Calibri"/>
                <a:cs typeface="PUSUVO+Calibri"/>
              </a:rPr>
              <a:t>data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between</a:t>
            </a:r>
            <a:r>
              <a:rPr dirty="0" sz="1600" spc="3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integrated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circuits.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2688" y="4981332"/>
            <a:ext cx="10398371" cy="2858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51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4.</a:t>
            </a:r>
            <a:r>
              <a:rPr dirty="0" sz="1600" spc="2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Amplification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:</a:t>
            </a:r>
            <a:r>
              <a:rPr dirty="0" sz="16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I2S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amplifier</a:t>
            </a:r>
            <a:r>
              <a:rPr dirty="0" sz="1600" spc="-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receives</a:t>
            </a:r>
            <a:r>
              <a:rPr dirty="0" sz="1600" spc="3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processed</a:t>
            </a:r>
            <a:r>
              <a:rPr dirty="0" sz="1600" spc="3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2">
                <a:solidFill>
                  <a:srgbClr val="000000"/>
                </a:solidFill>
                <a:latin typeface="PUSUVO+Calibri"/>
                <a:cs typeface="PUSUVO+Calibri"/>
              </a:rPr>
              <a:t>data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from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1600" spc="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16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amplifies</a:t>
            </a:r>
            <a:r>
              <a:rPr dirty="0" sz="1600" spc="-3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it.</a:t>
            </a:r>
            <a:r>
              <a:rPr dirty="0" sz="16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This</a:t>
            </a:r>
            <a:r>
              <a:rPr dirty="0" sz="1600" spc="-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amplified</a:t>
            </a:r>
            <a:r>
              <a:rPr dirty="0" sz="1600" spc="-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</a:t>
            </a:r>
            <a:r>
              <a:rPr dirty="0" sz="1600" spc="-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61592" y="5225716"/>
            <a:ext cx="580212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then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sent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3">
                <a:solidFill>
                  <a:srgbClr val="000000"/>
                </a:solidFill>
                <a:latin typeface="PUSUVO+Calibri"/>
                <a:cs typeface="PUSUVO+Calibri"/>
              </a:rPr>
              <a:t>speakers</a:t>
            </a:r>
            <a:r>
              <a:rPr dirty="0" sz="1600" spc="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16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headphones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connected</a:t>
            </a:r>
            <a:r>
              <a:rPr dirty="0" sz="1600" spc="2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6">
                <a:solidFill>
                  <a:srgbClr val="000000"/>
                </a:solidFill>
                <a:latin typeface="PUSUVO+Calibri"/>
                <a:cs typeface="PUSUVO+Calibri"/>
              </a:rPr>
              <a:t>amplifier.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2688" y="5596073"/>
            <a:ext cx="9857218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5.</a:t>
            </a:r>
            <a:r>
              <a:rPr dirty="0" sz="1600" spc="2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Audio</a:t>
            </a:r>
            <a:r>
              <a:rPr dirty="0" sz="1600" spc="16">
                <a:solidFill>
                  <a:srgbClr val="000000"/>
                </a:solidFill>
                <a:latin typeface="VUSLUI+Calibri-Bold"/>
                <a:cs typeface="VUSLUI+Calibri-Bold"/>
              </a:rPr>
              <a:t> </a:t>
            </a:r>
            <a:r>
              <a:rPr dirty="0" sz="1600">
                <a:solidFill>
                  <a:srgbClr val="000000"/>
                </a:solidFill>
                <a:latin typeface="VUSLUI+Calibri-Bold"/>
                <a:cs typeface="VUSLUI+Calibri-Bold"/>
              </a:rPr>
              <a:t>Output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:</a:t>
            </a:r>
            <a:r>
              <a:rPr dirty="0" sz="1600" spc="3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5">
                <a:solidFill>
                  <a:srgbClr val="000000"/>
                </a:solidFill>
                <a:latin typeface="PUSUVO+Calibri"/>
                <a:cs typeface="PUSUVO+Calibri"/>
              </a:rPr>
              <a:t>Finally,</a:t>
            </a:r>
            <a:r>
              <a:rPr dirty="0" sz="1600" spc="-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amplified</a:t>
            </a:r>
            <a:r>
              <a:rPr dirty="0" sz="1600" spc="-3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signal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is</a:t>
            </a:r>
            <a:r>
              <a:rPr dirty="0" sz="16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outputted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through</a:t>
            </a:r>
            <a:r>
              <a:rPr dirty="0" sz="1600" spc="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2">
                <a:solidFill>
                  <a:srgbClr val="000000"/>
                </a:solidFill>
                <a:latin typeface="PUSUVO+Calibri"/>
                <a:cs typeface="PUSUVO+Calibri"/>
              </a:rPr>
              <a:t>speakers,</a:t>
            </a:r>
            <a:r>
              <a:rPr dirty="0" sz="1600" spc="3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allowing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6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1600" spc="3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hear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sound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1592" y="5839913"/>
            <a:ext cx="2546484" cy="285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captured</a:t>
            </a:r>
            <a:r>
              <a:rPr dirty="0" sz="1600" spc="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 spc="-12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16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600">
                <a:solidFill>
                  <a:srgbClr val="000000"/>
                </a:solidFill>
                <a:latin typeface="PUSUVO+Calibri"/>
                <a:cs typeface="PUSUVO+Calibri"/>
              </a:rPr>
              <a:t>microphone.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16219" y="1912556"/>
            <a:ext cx="2916453" cy="405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spc="-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2200040001-</a:t>
            </a:r>
            <a:r>
              <a:rPr dirty="0" sz="2600" spc="-3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26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Bilivika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16219" y="3092132"/>
            <a:ext cx="3915850" cy="15855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6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spc="-2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2200040018-</a:t>
            </a:r>
            <a:r>
              <a:rPr dirty="0" sz="2600" spc="-11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2600" spc="-2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Venkat</a:t>
            </a:r>
            <a:r>
              <a:rPr dirty="0" sz="2600" spc="2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26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sai</a:t>
            </a:r>
          </a:p>
          <a:p>
            <a:pPr marL="0" marR="0">
              <a:lnSpc>
                <a:spcPts val="2896"/>
              </a:lnSpc>
              <a:spcBef>
                <a:spcPts val="6391"/>
              </a:spcBef>
              <a:spcAft>
                <a:spcPts val="0"/>
              </a:spcAft>
            </a:pPr>
            <a:r>
              <a:rPr dirty="0" sz="26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2200040029-</a:t>
            </a:r>
            <a:r>
              <a:rPr dirty="0" sz="2600" spc="-39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P.Venkat</a:t>
            </a:r>
            <a:r>
              <a:rPr dirty="0" sz="2600" spc="3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26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satvik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56258" y="3137204"/>
            <a:ext cx="2382512" cy="10666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3775" marR="0">
              <a:lnSpc>
                <a:spcPts val="4209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RMHWOS+FelixTitlingMT"/>
                <a:cs typeface="RMHWOS+FelixTitlingMT"/>
              </a:rPr>
              <a:t>TEAM</a:t>
            </a:r>
          </a:p>
          <a:p>
            <a:pPr marL="0" marR="0">
              <a:lnSpc>
                <a:spcPts val="388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RMHWOS+FelixTitlingMT"/>
                <a:cs typeface="RMHWOS+FelixTitlingMT"/>
              </a:rPr>
              <a:t>MEMBERS: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34790" y="401982"/>
            <a:ext cx="5274303" cy="657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PUSUVO+Calibri"/>
                <a:cs typeface="PUSUVO+Calibri"/>
              </a:rPr>
              <a:t>CONNECTION</a:t>
            </a:r>
            <a:r>
              <a:rPr dirty="0" sz="4000" spc="3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4000">
                <a:solidFill>
                  <a:srgbClr val="000000"/>
                </a:solidFill>
                <a:latin typeface="PUSUVO+Calibri"/>
                <a:cs typeface="PUSUVO+Calibri"/>
              </a:rPr>
              <a:t>DIAGRAM: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9366" y="2222170"/>
            <a:ext cx="2349996" cy="2099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PUSUVO+Calibri"/>
                <a:cs typeface="PUSUVO+Calibri"/>
              </a:rPr>
              <a:t>SERIAL</a:t>
            </a:r>
          </a:p>
          <a:p>
            <a:pPr marL="0" marR="0">
              <a:lnSpc>
                <a:spcPts val="5186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57">
                <a:solidFill>
                  <a:srgbClr val="000000"/>
                </a:solidFill>
                <a:latin typeface="PUSUVO+Calibri"/>
                <a:cs typeface="PUSUVO+Calibri"/>
              </a:rPr>
              <a:t>PLOT</a:t>
            </a:r>
            <a:r>
              <a:rPr dirty="0" sz="4800" spc="-10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4800">
                <a:solidFill>
                  <a:srgbClr val="000000"/>
                </a:solidFill>
                <a:latin typeface="PUSUVO+Calibri"/>
                <a:cs typeface="PUSUVO+Calibri"/>
              </a:rPr>
              <a:t>TER</a:t>
            </a:r>
          </a:p>
          <a:p>
            <a:pPr marL="0" marR="0">
              <a:lnSpc>
                <a:spcPts val="5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PUSUVO+Calibri"/>
                <a:cs typeface="PUSUVO+Calibri"/>
              </a:rPr>
              <a:t>GRAPH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7312" y="795682"/>
            <a:ext cx="3283586" cy="657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pc="-25">
                <a:solidFill>
                  <a:srgbClr val="000000"/>
                </a:solidFill>
                <a:latin typeface="PUSUVO+Calibri"/>
                <a:cs typeface="PUSUVO+Calibri"/>
              </a:rPr>
              <a:t>APPLICATIONS: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07312" y="2519152"/>
            <a:ext cx="9278560" cy="77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1">
                <a:solidFill>
                  <a:srgbClr val="000000"/>
                </a:solidFill>
                <a:latin typeface="PUSUVO+Calibri"/>
                <a:cs typeface="PUSUVO+Calibri"/>
              </a:rPr>
              <a:t>1.Voice-controlled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home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automation</a:t>
            </a:r>
            <a:r>
              <a:rPr dirty="0" sz="24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using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input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1">
                <a:solidFill>
                  <a:srgbClr val="000000"/>
                </a:solidFill>
                <a:latin typeface="PUSUVO+Calibri"/>
                <a:cs typeface="PUSUVO+Calibri"/>
              </a:rPr>
              <a:t>speaker</a:t>
            </a:r>
          </a:p>
          <a:p>
            <a:pPr marL="228549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output.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7312" y="3378398"/>
            <a:ext cx="8555247" cy="4105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2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2.Real-time</a:t>
            </a:r>
            <a:r>
              <a:rPr dirty="0" sz="2400" spc="-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sound-reactive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LED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0">
                <a:solidFill>
                  <a:srgbClr val="000000"/>
                </a:solidFill>
                <a:latin typeface="PUSUVO+Calibri"/>
                <a:cs typeface="PUSUVO+Calibri"/>
              </a:rPr>
              <a:t>displays</a:t>
            </a:r>
            <a:r>
              <a:rPr dirty="0" sz="24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driven</a:t>
            </a:r>
            <a:r>
              <a:rPr dirty="0" sz="24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24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processing.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7312" y="3871194"/>
            <a:ext cx="9493690" cy="410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0">
                <a:solidFill>
                  <a:srgbClr val="000000"/>
                </a:solidFill>
                <a:latin typeface="PUSUVO+Calibri"/>
                <a:cs typeface="PUSUVO+Calibri"/>
              </a:rPr>
              <a:t>3.Portable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music</a:t>
            </a:r>
            <a:r>
              <a:rPr dirty="0" sz="24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5">
                <a:solidFill>
                  <a:srgbClr val="000000"/>
                </a:solidFill>
                <a:latin typeface="PUSUVO+Calibri"/>
                <a:cs typeface="PUSUVO+Calibri"/>
              </a:rPr>
              <a:t>players</a:t>
            </a: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with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microphone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input</a:t>
            </a: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  <a:r>
              <a:rPr dirty="0" sz="2400" spc="3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1">
                <a:solidFill>
                  <a:srgbClr val="000000"/>
                </a:solidFill>
                <a:latin typeface="PUSUVO+Calibri"/>
                <a:cs typeface="PUSUVO+Calibri"/>
              </a:rPr>
              <a:t>recording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playback.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7312" y="4363446"/>
            <a:ext cx="9822081" cy="77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4.Environmental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monitoring</a:t>
            </a:r>
            <a:r>
              <a:rPr dirty="0" sz="24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PUSUVO+Calibri"/>
                <a:cs typeface="PUSUVO+Calibri"/>
              </a:rPr>
              <a:t>systems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detecting</a:t>
            </a:r>
            <a:r>
              <a:rPr dirty="0" sz="24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ambient</a:t>
            </a:r>
            <a:r>
              <a:rPr dirty="0" sz="24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noise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levels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specific</a:t>
            </a:r>
          </a:p>
          <a:p>
            <a:pPr marL="228549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sounds.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7312" y="5223363"/>
            <a:ext cx="8957070" cy="775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5.Assistive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technologies</a:t>
            </a:r>
            <a:r>
              <a:rPr dirty="0" sz="2400" spc="-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23">
                <a:solidFill>
                  <a:srgbClr val="000000"/>
                </a:solidFill>
                <a:latin typeface="PUSUVO+Calibri"/>
                <a:cs typeface="PUSUVO+Calibri"/>
              </a:rPr>
              <a:t>like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voice-controlled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communication</a:t>
            </a:r>
            <a:r>
              <a:rPr dirty="0" sz="24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devices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</a:p>
          <a:p>
            <a:pPr marL="228549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personalized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audio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feedback</a:t>
            </a:r>
            <a:r>
              <a:rPr dirty="0" sz="2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400" spc="-17">
                <a:solidFill>
                  <a:srgbClr val="000000"/>
                </a:solidFill>
                <a:latin typeface="PUSUVO+Calibri"/>
                <a:cs typeface="PUSUVO+Calibri"/>
              </a:rPr>
              <a:t>systems.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2688" y="1257594"/>
            <a:ext cx="3529138" cy="5348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PUSUVO+Calibri"/>
                <a:cs typeface="PUSUVO+Calibri"/>
              </a:rPr>
              <a:t>OUTPUT</a:t>
            </a:r>
            <a:r>
              <a:rPr dirty="0" sz="32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3200" spc="-14">
                <a:solidFill>
                  <a:srgbClr val="000000"/>
                </a:solidFill>
                <a:latin typeface="PUSUVO+Calibri"/>
                <a:cs typeface="PUSUVO+Calibri"/>
              </a:rPr>
              <a:t>VIDEO</a:t>
            </a:r>
            <a:r>
              <a:rPr dirty="0" sz="3200" spc="3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PUSUVO+Calibri"/>
                <a:cs typeface="PUSUVO+Calibri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2688" y="2308496"/>
            <a:ext cx="3184538" cy="317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IDPHTM+ArialMT"/>
                <a:cs typeface="IDPHTM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•</a:t>
            </a:r>
            <a:r>
              <a:rPr dirty="0" sz="1800" spc="722">
                <a:solidFill>
                  <a:srgbClr val="000000"/>
                </a:solid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ab7563"/>
                </a:solidFill>
                <a:latin typeface="PUSUVO+Calibri"/>
                <a:cs typeface="PUSUVO+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https://youtu.be/LpxdTHYjFcA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17241" y="3404690"/>
            <a:ext cx="6708412" cy="556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OKAWHQ+FranklinGothic-Demi"/>
                <a:cs typeface="OKAWHQ+FranklinGothic-Demi"/>
              </a:rPr>
              <a:t>BLUETOOTH</a:t>
            </a:r>
            <a:r>
              <a:rPr dirty="0" sz="3600">
                <a:solidFill>
                  <a:srgbClr val="ffffff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3600">
                <a:solidFill>
                  <a:srgbClr val="ffffff"/>
                </a:solidFill>
                <a:latin typeface="OKAWHQ+FranklinGothic-Demi"/>
                <a:cs typeface="OKAWHQ+FranklinGothic-Demi"/>
              </a:rPr>
              <a:t>HOME</a:t>
            </a:r>
            <a:r>
              <a:rPr dirty="0" sz="3600">
                <a:solidFill>
                  <a:srgbClr val="ffffff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3600" spc="-24">
                <a:solidFill>
                  <a:srgbClr val="ffffff"/>
                </a:solidFill>
                <a:latin typeface="OKAWHQ+FranklinGothic-Demi"/>
                <a:cs typeface="OKAWHQ+FranklinGothic-Demi"/>
              </a:rPr>
              <a:t>AUTOMATION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2693" y="1011104"/>
            <a:ext cx="2827153" cy="440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404040"/>
                </a:solidFill>
                <a:latin typeface="OKAWHQ+FranklinGothic-Demi"/>
                <a:cs typeface="OKAWHQ+FranklinGothic-Demi"/>
              </a:rPr>
              <a:t>TEAM</a:t>
            </a:r>
            <a:r>
              <a:rPr dirty="0" sz="2800" spc="18">
                <a:solidFill>
                  <a:srgbClr val="404040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2800">
                <a:solidFill>
                  <a:srgbClr val="404040"/>
                </a:solidFill>
                <a:latin typeface="OKAWHQ+FranklinGothic-Demi"/>
                <a:cs typeface="OKAWHQ+FranklinGothic-Demi"/>
              </a:rPr>
              <a:t>MEMBERS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8459" y="2574226"/>
            <a:ext cx="5250073" cy="657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3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spc="-18">
                <a:solidFill>
                  <a:srgbClr val="ffffff"/>
                </a:solidFill>
                <a:latin typeface="MBHHAH+FranklinGothic-Book"/>
                <a:cs typeface="MBHHAH+FranklinGothic-Book"/>
              </a:rPr>
              <a:t>2200040001</a:t>
            </a:r>
            <a:r>
              <a:rPr dirty="0" sz="4300" spc="2186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4300" spc="-10">
                <a:solidFill>
                  <a:srgbClr val="ffffff"/>
                </a:solidFill>
                <a:latin typeface="MBHHAH+FranklinGothic-Book"/>
                <a:cs typeface="MBHHAH+FranklinGothic-Book"/>
              </a:rPr>
              <a:t>Bilvika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5661" y="3909783"/>
            <a:ext cx="6259428" cy="656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spc="-19">
                <a:solidFill>
                  <a:srgbClr val="ffffff"/>
                </a:solidFill>
                <a:latin typeface="MBHHAH+FranklinGothic-Book"/>
                <a:cs typeface="MBHHAH+FranklinGothic-Book"/>
              </a:rPr>
              <a:t>2200040018</a:t>
            </a:r>
            <a:r>
              <a:rPr dirty="0" sz="4300" spc="3259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4300" spc="-33">
                <a:solidFill>
                  <a:srgbClr val="ffffff"/>
                </a:solidFill>
                <a:latin typeface="MBHHAH+FranklinGothic-Book"/>
                <a:cs typeface="MBHHAH+FranklinGothic-Book"/>
              </a:rPr>
              <a:t>Venkat</a:t>
            </a:r>
            <a:r>
              <a:rPr dirty="0" sz="4300" spc="2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4300">
                <a:solidFill>
                  <a:srgbClr val="ffffff"/>
                </a:solidFill>
                <a:latin typeface="MBHHAH+FranklinGothic-Book"/>
                <a:cs typeface="MBHHAH+FranklinGothic-Book"/>
              </a:rPr>
              <a:t>sai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3193" y="5245138"/>
            <a:ext cx="7535580" cy="656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ffff"/>
                </a:solidFill>
                <a:latin typeface="MBHHAH+FranklinGothic-Book"/>
                <a:cs typeface="MBHHAH+FranklinGothic-Book"/>
              </a:rPr>
              <a:t>2200040029</a:t>
            </a:r>
            <a:r>
              <a:rPr dirty="0" sz="4300" spc="4318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4300" spc="-26">
                <a:solidFill>
                  <a:srgbClr val="ffffff"/>
                </a:solidFill>
                <a:latin typeface="MBHHAH+FranklinGothic-Book"/>
                <a:cs typeface="MBHHAH+FranklinGothic-Book"/>
              </a:rPr>
              <a:t>p.Venkat</a:t>
            </a:r>
            <a:r>
              <a:rPr dirty="0" sz="4300" spc="48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4300">
                <a:solidFill>
                  <a:srgbClr val="ffffff"/>
                </a:solidFill>
                <a:latin typeface="MBHHAH+FranklinGothic-Book"/>
                <a:cs typeface="MBHHAH+FranklinGothic-Book"/>
              </a:rPr>
              <a:t>satvik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2693" y="1437824"/>
            <a:ext cx="4150181" cy="440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404040"/>
                </a:solidFill>
                <a:latin typeface="OKAWHQ+FranklinGothic-Demi"/>
                <a:cs typeface="OKAWHQ+FranklinGothic-Demi"/>
              </a:rPr>
              <a:t>COMPONENTS</a:t>
            </a:r>
            <a:r>
              <a:rPr dirty="0" sz="2800" spc="21">
                <a:solidFill>
                  <a:srgbClr val="404040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2800">
                <a:solidFill>
                  <a:srgbClr val="404040"/>
                </a:solidFill>
                <a:latin typeface="OKAWHQ+FranklinGothic-Demi"/>
                <a:cs typeface="OKAWHQ+FranklinGothic-Demi"/>
              </a:rPr>
              <a:t>REQURIED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2284" y="4570248"/>
            <a:ext cx="1722994" cy="412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bc17d5"/>
                </a:solidFill>
                <a:latin typeface="MBHHAH+FranklinGothic-Book"/>
                <a:cs typeface="MBHHAH+FranklinGothic-Book"/>
              </a:rPr>
              <a:t>ESP32</a:t>
            </a:r>
            <a:r>
              <a:rPr dirty="0" sz="1300" spc="30">
                <a:solidFill>
                  <a:srgbClr val="bc17d5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300">
                <a:solidFill>
                  <a:srgbClr val="bc17d5"/>
                </a:solidFill>
                <a:latin typeface="MBHHAH+FranklinGothic-Book"/>
                <a:cs typeface="MBHHAH+FranklinGothic-Book"/>
              </a:rPr>
              <a:t>DEVELOPMENT</a:t>
            </a:r>
          </a:p>
          <a:p>
            <a:pPr marL="536448" marR="0">
              <a:lnSpc>
                <a:spcPts val="14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bc17d5"/>
                </a:solidFill>
                <a:latin typeface="MBHHAH+FranklinGothic-Book"/>
                <a:cs typeface="MBHHAH+FranklinGothic-Book"/>
              </a:rPr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72766" y="4570248"/>
            <a:ext cx="1546799" cy="224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7e29e7"/>
                </a:solidFill>
                <a:latin typeface="UBLLFF+FranklinGothic-Book"/>
                <a:cs typeface="UBLLFF+FranklinGothic-Book"/>
              </a:rPr>
              <a:t>•</a:t>
            </a:r>
            <a:r>
              <a:rPr dirty="0" sz="1300">
                <a:solidFill>
                  <a:srgbClr val="7e29e7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>
                <a:solidFill>
                  <a:srgbClr val="7e29e7"/>
                </a:solidFill>
                <a:latin typeface="UBLLFF+FranklinGothic-Book"/>
                <a:cs typeface="UBLLFF+FranklinGothic-Book"/>
              </a:rPr>
              <a:t>ANDROID</a:t>
            </a:r>
            <a:r>
              <a:rPr dirty="0" sz="1300" spc="11">
                <a:solidFill>
                  <a:srgbClr val="7e29e7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>
                <a:solidFill>
                  <a:srgbClr val="7e29e7"/>
                </a:solidFill>
                <a:latin typeface="UBLLFF+FranklinGothic-Book"/>
                <a:cs typeface="UBLLFF+FranklinGothic-Book"/>
              </a:rPr>
              <a:t>MOBILE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95851" y="4570248"/>
            <a:ext cx="1668881" cy="59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322dd9"/>
                </a:solidFill>
                <a:latin typeface="UBLLFF+FranklinGothic-Book"/>
                <a:cs typeface="UBLLFF+FranklinGothic-Book"/>
              </a:rPr>
              <a:t>•</a:t>
            </a:r>
            <a:r>
              <a:rPr dirty="0" sz="1300">
                <a:solidFill>
                  <a:srgbClr val="322dd9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>
                <a:solidFill>
                  <a:srgbClr val="322dd9"/>
                </a:solidFill>
                <a:latin typeface="UBLLFF+FranklinGothic-Book"/>
                <a:cs typeface="UBLLFF+FranklinGothic-Book"/>
              </a:rPr>
              <a:t>SERIAL</a:t>
            </a:r>
            <a:r>
              <a:rPr dirty="0" sz="1300" spc="26">
                <a:solidFill>
                  <a:srgbClr val="322dd9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 spc="-17">
                <a:solidFill>
                  <a:srgbClr val="322dd9"/>
                </a:solidFill>
                <a:latin typeface="UBLLFF+FranklinGothic-Book"/>
                <a:cs typeface="UBLLFF+FranklinGothic-Book"/>
              </a:rPr>
              <a:t>BLUETOOTH</a:t>
            </a:r>
          </a:p>
          <a:p>
            <a:pPr marL="48767" marR="0">
              <a:lnSpc>
                <a:spcPts val="14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322dd9"/>
                </a:solidFill>
                <a:latin typeface="MBHHAH+FranklinGothic-Book"/>
                <a:cs typeface="MBHHAH+FranklinGothic-Book"/>
              </a:rPr>
              <a:t>TERMINAL</a:t>
            </a:r>
            <a:r>
              <a:rPr dirty="0" sz="1300" spc="24">
                <a:solidFill>
                  <a:srgbClr val="322dd9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300">
                <a:solidFill>
                  <a:srgbClr val="322dd9"/>
                </a:solidFill>
                <a:latin typeface="MBHHAH+FranklinGothic-Book"/>
                <a:cs typeface="MBHHAH+FranklinGothic-Book"/>
              </a:rPr>
              <a:t>ANDROID</a:t>
            </a:r>
          </a:p>
          <a:p>
            <a:pPr marL="623315" marR="0">
              <a:lnSpc>
                <a:spcPts val="1469"/>
              </a:lnSpc>
              <a:spcBef>
                <a:spcPts val="8"/>
              </a:spcBef>
              <a:spcAft>
                <a:spcPts val="0"/>
              </a:spcAft>
            </a:pPr>
            <a:r>
              <a:rPr dirty="0" sz="1300">
                <a:solidFill>
                  <a:srgbClr val="322dd9"/>
                </a:solidFill>
                <a:latin typeface="MBHHAH+FranklinGothic-Book"/>
                <a:cs typeface="MBHHAH+FranklinGothic-Book"/>
              </a:rPr>
              <a:t>APP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73317" y="4570248"/>
            <a:ext cx="1283143" cy="224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2972e7"/>
                </a:solidFill>
                <a:latin typeface="UBLLFF+FranklinGothic-Book"/>
                <a:cs typeface="UBLLFF+FranklinGothic-Book"/>
              </a:rPr>
              <a:t>•</a:t>
            </a:r>
            <a:r>
              <a:rPr dirty="0" sz="1300">
                <a:solidFill>
                  <a:srgbClr val="2972e7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>
                <a:solidFill>
                  <a:srgbClr val="2972e7"/>
                </a:solidFill>
                <a:latin typeface="UBLLFF+FranklinGothic-Book"/>
                <a:cs typeface="UBLLFF+FranklinGothic-Book"/>
              </a:rPr>
              <a:t>BREADBOARD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78698" y="4570248"/>
            <a:ext cx="1240349" cy="224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17afd5"/>
                </a:solidFill>
                <a:latin typeface="UBLLFF+FranklinGothic-Book"/>
                <a:cs typeface="UBLLFF+FranklinGothic-Book"/>
              </a:rPr>
              <a:t>•</a:t>
            </a:r>
            <a:r>
              <a:rPr dirty="0" sz="1300">
                <a:solidFill>
                  <a:srgbClr val="17afd5"/>
                </a:solidFill>
                <a:latin typeface="UBLLFF+FranklinGothic-Book"/>
                <a:cs typeface="UBLLFF+FranklinGothic-Book"/>
              </a:rPr>
              <a:t> </a:t>
            </a:r>
            <a:r>
              <a:rPr dirty="0" sz="1300">
                <a:solidFill>
                  <a:srgbClr val="17afd5"/>
                </a:solidFill>
                <a:latin typeface="UBLLFF+FranklinGothic-Book"/>
                <a:cs typeface="UBLLFF+FranklinGothic-Book"/>
              </a:rPr>
              <a:t>CONNECTING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235184" y="4570248"/>
            <a:ext cx="1345772" cy="224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bc17d5"/>
                </a:solidFill>
                <a:latin typeface="MBHHAH+FranklinGothic-Book"/>
                <a:cs typeface="MBHHAH+FranklinGothic-Book"/>
              </a:rPr>
              <a:t>POTENTIOMETER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21203" y="4757421"/>
            <a:ext cx="653290" cy="225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7e29e7"/>
                </a:solidFill>
                <a:latin typeface="MBHHAH+FranklinGothic-Book"/>
                <a:cs typeface="MBHHAH+FranklinGothic-Book"/>
              </a:rPr>
              <a:t>PHONE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92642" y="4822953"/>
            <a:ext cx="613676" cy="225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17afd5"/>
                </a:solidFill>
                <a:latin typeface="MBHHAH+FranklinGothic-Book"/>
                <a:cs typeface="MBHHAH+FranklinGothic-Book"/>
              </a:rPr>
              <a:t>WIRES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09667" y="2777059"/>
            <a:ext cx="5935760" cy="16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4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"ESP32's</a:t>
            </a:r>
            <a:r>
              <a:rPr dirty="0" sz="2000" spc="-19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Bluetooth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automation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streamlines</a:t>
            </a:r>
            <a:r>
              <a:rPr dirty="0" sz="2000" spc="4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LED</a:t>
            </a:r>
            <a:r>
              <a:rPr dirty="0" sz="2000" spc="-16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control,</a:t>
            </a:r>
          </a:p>
          <a:p>
            <a:pPr marL="0" marR="0">
              <a:lnSpc>
                <a:spcPts val="2446"/>
              </a:lnSpc>
              <a:spcBef>
                <a:spcPts val="24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enabling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effortless</a:t>
            </a:r>
            <a:r>
              <a:rPr dirty="0" sz="2000" spc="14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on/off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switching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via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smartphone</a:t>
            </a:r>
          </a:p>
          <a:p>
            <a:pPr marL="0" marR="0">
              <a:lnSpc>
                <a:spcPts val="2446"/>
              </a:lnSpc>
              <a:spcBef>
                <a:spcPts val="193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convenience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 spc="-23">
                <a:solidFill>
                  <a:srgbClr val="ffffff"/>
                </a:solidFill>
                <a:latin typeface="PUSUVO+Calibri"/>
                <a:cs typeface="PUSUVO+Calibri"/>
              </a:rPr>
              <a:t>to</a:t>
            </a:r>
            <a:r>
              <a:rPr dirty="0" sz="2000" spc="25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your</a:t>
            </a:r>
            <a:r>
              <a:rPr dirty="0" sz="2000" spc="-26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lighting.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With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reliable</a:t>
            </a:r>
            <a:r>
              <a:rPr dirty="0" sz="2000" spc="25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Bluetooth</a:t>
            </a:r>
          </a:p>
          <a:p>
            <a:pPr marL="0" marR="0">
              <a:lnSpc>
                <a:spcPts val="2446"/>
              </a:lnSpc>
              <a:spcBef>
                <a:spcPts val="243"/>
              </a:spcBef>
              <a:spcAft>
                <a:spcPts val="0"/>
              </a:spcAft>
            </a:pPr>
            <a:r>
              <a:rPr dirty="0" sz="2000" spc="-11">
                <a:solidFill>
                  <a:srgbClr val="ffffff"/>
                </a:solidFill>
                <a:latin typeface="PUSUVO+Calibri"/>
                <a:cs typeface="PUSUVO+Calibri"/>
              </a:rPr>
              <a:t>connectivity,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manage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your</a:t>
            </a:r>
            <a:r>
              <a:rPr dirty="0" sz="2000" spc="-12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lights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 spc="-11">
                <a:solidFill>
                  <a:srgbClr val="ffffff"/>
                </a:solidFill>
                <a:latin typeface="PUSUVO+Calibri"/>
                <a:cs typeface="PUSUVO+Calibri"/>
              </a:rPr>
              <a:t>from</a:t>
            </a:r>
            <a:r>
              <a:rPr dirty="0" sz="2000" spc="16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anywhere</a:t>
            </a:r>
            <a:r>
              <a:rPr dirty="0" sz="2000" spc="-13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with</a:t>
            </a:r>
          </a:p>
          <a:p>
            <a:pPr marL="0" marR="0">
              <a:lnSpc>
                <a:spcPts val="2449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PUSUVO+Calibri"/>
                <a:cs typeface="PUSUVO+Calibri"/>
              </a:rPr>
              <a:t>ease.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2693" y="3151689"/>
            <a:ext cx="3691109" cy="613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33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e729b1"/>
                </a:solidFill>
                <a:latin typeface="OKAWHQ+FranklinGothic-Demi"/>
                <a:cs typeface="OKAWHQ+FranklinGothic-Demi"/>
              </a:rPr>
              <a:t>INTRODUCTION: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2693" y="1583256"/>
            <a:ext cx="5008013" cy="556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404040"/>
                </a:solidFill>
                <a:latin typeface="OKAWHQ+FranklinGothic-Demi"/>
                <a:cs typeface="OKAWHQ+FranklinGothic-Demi"/>
              </a:rPr>
              <a:t>CONNECTION</a:t>
            </a:r>
            <a:r>
              <a:rPr dirty="0" sz="3600">
                <a:solidFill>
                  <a:srgbClr val="404040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3600" spc="-11">
                <a:solidFill>
                  <a:srgbClr val="404040"/>
                </a:solidFill>
                <a:latin typeface="OKAWHQ+FranklinGothic-Demi"/>
                <a:cs typeface="OKAWHQ+FranklinGothic-Demi"/>
              </a:rPr>
              <a:t>DIAGRAM: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8504" y="846864"/>
            <a:ext cx="2986530" cy="497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100">
                <a:solidFill>
                  <a:srgbClr val="000000"/>
                </a:solidFill>
                <a:latin typeface="RMHWOS+FelixTitlingMT"/>
                <a:cs typeface="RMHWOS+FelixTitlingMT"/>
              </a:rPr>
              <a:t>Components: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19116" y="915796"/>
            <a:ext cx="2679501" cy="131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SOFT</a:t>
            </a:r>
            <a:r>
              <a:rPr dirty="0" sz="3600" spc="-752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 spc="-5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WARE:</a:t>
            </a:r>
          </a:p>
          <a:p>
            <a:pPr marL="0" marR="0">
              <a:lnSpc>
                <a:spcPts val="4004"/>
              </a:lnSpc>
              <a:spcBef>
                <a:spcPts val="2095"/>
              </a:spcBef>
              <a:spcAft>
                <a:spcPts val="0"/>
              </a:spcAft>
            </a:pPr>
            <a:r>
              <a:rPr dirty="0" sz="3600" spc="-1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Arduino</a:t>
            </a:r>
            <a:r>
              <a:rPr dirty="0" sz="3600" spc="3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Ide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19116" y="2452878"/>
            <a:ext cx="3773770" cy="20837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spread</a:t>
            </a:r>
            <a:r>
              <a:rPr dirty="0" sz="3600" spc="24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sheet</a:t>
            </a:r>
          </a:p>
          <a:p>
            <a:pPr marL="0" marR="0">
              <a:lnSpc>
                <a:spcPts val="4004"/>
              </a:lnSpc>
              <a:spcBef>
                <a:spcPts val="2095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HARD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 spc="-58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WARE:</a:t>
            </a:r>
          </a:p>
          <a:p>
            <a:pPr marL="0" marR="0">
              <a:lnSpc>
                <a:spcPts val="4004"/>
              </a:lnSpc>
              <a:spcBef>
                <a:spcPts val="2048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ESP32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19116" y="4758436"/>
            <a:ext cx="3352331" cy="131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SENSOR</a:t>
            </a:r>
          </a:p>
          <a:p>
            <a:pPr marL="0" marR="0">
              <a:lnSpc>
                <a:spcPts val="4004"/>
              </a:lnSpc>
              <a:spcBef>
                <a:spcPts val="2098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JUMPER</a:t>
            </a:r>
            <a:r>
              <a:rPr dirty="0" sz="3600" spc="13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3600">
                <a:solidFill>
                  <a:srgbClr val="000000"/>
                </a:solidFill>
                <a:latin typeface="VPSRIU+GoudyOldStyleT-Regular"/>
                <a:cs typeface="VPSRIU+GoudyOldStyleT-Regular"/>
              </a:rPr>
              <a:t>WIRES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2394" y="719252"/>
            <a:ext cx="940386" cy="397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29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04040"/>
                </a:solidFill>
                <a:latin typeface="OKAWHQ+FranklinGothic-Demi"/>
                <a:cs typeface="OKAWHQ+FranklinGothic-Demi"/>
              </a:rPr>
              <a:t>CODE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6700" y="1599328"/>
            <a:ext cx="3661619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#include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"BluetoothSerial.h"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700" y="2147688"/>
            <a:ext cx="11180783" cy="1952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#if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!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defined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CONFIG_BT_ENABLED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||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!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defined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CONFIG_BLUEDROID_ENABLED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</a:p>
          <a:p>
            <a:pPr marL="0" marR="0">
              <a:lnSpc>
                <a:spcPts val="2107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#error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Bluetooth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is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not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enabled!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Please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run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`make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menuconfig`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to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and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enable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it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#endif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#if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!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defined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CONFIG_BT_SPP_ENABLED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#error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Bluetooth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not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available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or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not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enabled.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It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is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only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available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for</a:t>
            </a:r>
            <a:r>
              <a:rPr dirty="0" sz="1800" spc="-1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the</a:t>
            </a:r>
            <a:r>
              <a:rPr dirty="0" sz="1800" spc="-1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ESP32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chip.</a:t>
            </a:r>
          </a:p>
          <a:p>
            <a:pPr marL="0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#endif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700" y="4343163"/>
            <a:ext cx="5165096" cy="11287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LED</a:t>
            </a:r>
            <a:r>
              <a:rPr dirty="0" sz="1800" spc="-1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GPIO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Pin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Definition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#define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LED_GPIO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25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Potentiometer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Analog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Channel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GPIO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Pin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#define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AN_Pot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35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5715018"/>
            <a:ext cx="4538732" cy="11287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Bluetooth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Object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(Handle)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BluetoothSerial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SerialBT;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Timer0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configuration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Handle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hw_timer_t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*Timer0_Cfg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NULL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4424" y="682769"/>
            <a:ext cx="7672257" cy="854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ESP32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Bluetooth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(Slave)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Device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Information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const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char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*pin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"1234"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  <a:r>
              <a:rPr dirty="0" sz="1800" spc="-11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Change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this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to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more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secure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PIN.</a:t>
            </a:r>
          </a:p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String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device_name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"ESP32-BT-Slave"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424" y="1780303"/>
            <a:ext cx="6293924" cy="8544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Bluetooth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Received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Byte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&amp;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Message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Buffer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Array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String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RxBuffer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""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char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RxByte;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4424" y="2877303"/>
            <a:ext cx="9175352" cy="16780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Timer0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ISR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Handler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Function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(Configured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To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Execute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Every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100ms)</a:t>
            </a:r>
          </a:p>
          <a:p>
            <a:pPr marL="0" marR="0">
              <a:lnSpc>
                <a:spcPts val="2107"/>
              </a:lnSpc>
              <a:spcBef>
                <a:spcPts val="54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void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IRAM_ATTR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Timer0_ISR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{</a:t>
            </a:r>
          </a:p>
          <a:p>
            <a:pPr marL="499872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 spc="-14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Read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The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Potentiometer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ADC</a:t>
            </a:r>
            <a:r>
              <a:rPr dirty="0" sz="1800" spc="-1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Channel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&amp;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Send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Raw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Data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Over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Bluetooth</a:t>
            </a:r>
          </a:p>
          <a:p>
            <a:pPr marL="499872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SerialBT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println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analogRead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AN_Pot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4424" y="4798459"/>
            <a:ext cx="190749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void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setup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{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4424" y="5072778"/>
            <a:ext cx="10431923" cy="16776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9935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pinMode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LED_GPIO,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OUTPUT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249935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begin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115200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249935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SerialBT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begin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device_name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//Bluetooth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device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name</a:t>
            </a:r>
          </a:p>
          <a:p>
            <a:pPr marL="249935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printf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"The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device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with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name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\"%s\"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is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started.\nNow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you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can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pair</a:t>
            </a:r>
            <a:r>
              <a:rPr dirty="0" sz="1800" spc="-14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it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with</a:t>
            </a:r>
          </a:p>
          <a:p>
            <a:pPr marL="0" marR="0">
              <a:lnSpc>
                <a:spcPts val="2107"/>
              </a:lnSpc>
              <a:spcBef>
                <a:spcPts val="54"/>
              </a:spcBef>
              <a:spcAft>
                <a:spcPts val="0"/>
              </a:spcAft>
            </a:pP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Bluetooth!\n"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,</a:t>
            </a:r>
            <a:r>
              <a:rPr dirty="0" sz="1800" spc="-11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device_name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c_str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249935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SerialBT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setPin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pin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8917" y="876926"/>
            <a:ext cx="3662192" cy="306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println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"Using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PIN"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8853" y="1151908"/>
            <a:ext cx="6672179" cy="14031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Configure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Timer0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Interrupt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(Every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100mS)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Timer0_Cfg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 spc="-32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timerBegin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0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80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true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timerAttachInterrupt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Timer0_Cfg,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&amp;Timer0_ISR,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true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timerAlarmWrite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Timer0_Cfg,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100000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,</a:t>
            </a:r>
            <a:r>
              <a:rPr dirty="0" sz="1800" spc="-11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true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timerAlarmEnable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Timer0_Cfg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917" y="2523761"/>
            <a:ext cx="27808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917" y="3072402"/>
            <a:ext cx="1782552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void</a:t>
            </a:r>
            <a:r>
              <a:rPr dirty="0" sz="1800">
                <a:solidFill>
                  <a:srgbClr val="00979d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loop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{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8853" y="3346721"/>
            <a:ext cx="8318634" cy="580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Read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The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Received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Bytes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&amp;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Add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Them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To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Message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(RxBuffer)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Array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if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SerialBT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available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()){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9094" y="3895081"/>
            <a:ext cx="3286984" cy="5806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RxByte</a:t>
            </a:r>
            <a:r>
              <a:rPr dirty="0" sz="1800" spc="-14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SerialBT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read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if</a:t>
            </a:r>
            <a:r>
              <a:rPr dirty="0" sz="1800" spc="-18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RxByte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!=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'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\n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'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){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0554" y="4444256"/>
            <a:ext cx="3538277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RxBuffer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+=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String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RxByte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094" y="4718576"/>
            <a:ext cx="27808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9094" y="4992896"/>
            <a:ext cx="78100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else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{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0554" y="5267215"/>
            <a:ext cx="190721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RxBuffer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""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9094" y="5541306"/>
            <a:ext cx="278252" cy="306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}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9094" y="5816211"/>
            <a:ext cx="2791792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Serial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.</a:t>
            </a:r>
            <a:r>
              <a:rPr dirty="0" sz="1800">
                <a:solidFill>
                  <a:srgbClr val="d35400"/>
                </a:solidFill>
                <a:latin typeface="LIICIU+Consolas"/>
                <a:cs typeface="LIICIU+Consolas"/>
              </a:rPr>
              <a:t>write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RxByte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;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28853" y="6090531"/>
            <a:ext cx="27808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}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8853" y="6364852"/>
            <a:ext cx="7062934" cy="580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//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Check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The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Received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Message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&amp;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Update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Output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LED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95a5a6"/>
                </a:solidFill>
                <a:latin typeface="LIICIU+Consolas"/>
                <a:cs typeface="LIICIU+Consolas"/>
              </a:rPr>
              <a:t>State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if</a:t>
            </a:r>
            <a:r>
              <a:rPr dirty="0" sz="1800">
                <a:solidFill>
                  <a:srgbClr val="728e00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(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RxBuffer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 </a:t>
            </a:r>
            <a:r>
              <a:rPr dirty="0" sz="1800">
                <a:solidFill>
                  <a:srgbClr val="4e5b61"/>
                </a:solidFill>
                <a:latin typeface="LIICIU+Consolas"/>
                <a:cs typeface="LIICIU+Consolas"/>
              </a:rPr>
              <a:t>==</a:t>
            </a:r>
            <a:r>
              <a:rPr dirty="0" sz="1800">
                <a:solidFill>
                  <a:srgbClr val="005c5f"/>
                </a:solidFill>
                <a:latin typeface="LIICIU+Consolas"/>
                <a:cs typeface="LIICIU+Consolas"/>
              </a:rPr>
              <a:t>"led_on"</a:t>
            </a:r>
            <a:r>
              <a:rPr dirty="0" sz="1800">
                <a:solidFill>
                  <a:srgbClr val="434f54"/>
                </a:solidFill>
                <a:latin typeface="LIICIU+Consolas"/>
                <a:cs typeface="LIICIU+Consolas"/>
              </a:rPr>
              <a:t>){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344" y="2615729"/>
            <a:ext cx="3360039" cy="297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13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digitalWrite(LED_GPIO,</a:t>
            </a:r>
            <a:r>
              <a:rPr dirty="0" sz="1800" spc="36">
                <a:solidFill>
                  <a:srgbClr val="40404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HIGH);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344" y="3021113"/>
            <a:ext cx="449608" cy="297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4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}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1344" y="3426217"/>
            <a:ext cx="3183050" cy="2976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4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else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if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(RxBuffer</a:t>
            </a:r>
            <a:r>
              <a:rPr dirty="0" sz="1800" spc="-26">
                <a:solidFill>
                  <a:srgbClr val="40404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=="led_off"){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344" y="3832135"/>
            <a:ext cx="3297403" cy="297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13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digitalWrite(LED_GPIO,</a:t>
            </a:r>
            <a:r>
              <a:rPr dirty="0" sz="1800" spc="36">
                <a:solidFill>
                  <a:srgbClr val="40404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800" spc="-13">
                <a:solidFill>
                  <a:srgbClr val="404040"/>
                </a:solidFill>
                <a:latin typeface="MBHHAH+FranklinGothic-Book"/>
                <a:cs typeface="MBHHAH+FranklinGothic-Book"/>
              </a:rPr>
              <a:t>LOW);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344" y="4237519"/>
            <a:ext cx="449608" cy="297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4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1344" y="4642903"/>
            <a:ext cx="1346530" cy="702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650" spc="48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delay(25);</a:t>
            </a:r>
          </a:p>
          <a:p>
            <a:pPr marL="0" marR="0">
              <a:lnSpc>
                <a:spcPts val="2043"/>
              </a:lnSpc>
              <a:spcBef>
                <a:spcPts val="1198"/>
              </a:spcBef>
              <a:spcAft>
                <a:spcPts val="0"/>
              </a:spcAft>
            </a:pPr>
            <a:r>
              <a:rPr dirty="0" sz="16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800">
                <a:solidFill>
                  <a:srgbClr val="404040"/>
                </a:solidFill>
                <a:latin typeface="MBHHAH+FranklinGothic-Book"/>
                <a:cs typeface="MBHHAH+FranklinGothic-Book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2693" y="1437824"/>
            <a:ext cx="2547710" cy="440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6">
                <a:solidFill>
                  <a:srgbClr val="404040"/>
                </a:solidFill>
                <a:latin typeface="OKAWHQ+FranklinGothic-Demi"/>
                <a:cs typeface="OKAWHQ+FranklinGothic-Demi"/>
              </a:rPr>
              <a:t>APPLICATIONS: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3914" y="2510067"/>
            <a:ext cx="7542788" cy="311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49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Home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automation:</a:t>
            </a:r>
            <a:r>
              <a:rPr dirty="0" sz="1900" spc="-1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Control</a:t>
            </a:r>
            <a:r>
              <a:rPr dirty="0" sz="1900" spc="16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lights,</a:t>
            </a:r>
            <a:r>
              <a:rPr dirty="0" sz="1900" spc="1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appliances,</a:t>
            </a:r>
            <a:r>
              <a:rPr dirty="0" sz="1900" spc="19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and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thermostats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 spc="-11">
                <a:solidFill>
                  <a:srgbClr val="000000"/>
                </a:solidFill>
                <a:latin typeface="MBHHAH+FranklinGothic-Book"/>
                <a:cs typeface="MBHHAH+FranklinGothic-Book"/>
              </a:rPr>
              <a:t>wirelessly.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3914" y="3266225"/>
            <a:ext cx="7909032" cy="2579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49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000000"/>
                </a:solidFill>
                <a:latin typeface="MBHHAH+FranklinGothic-Book"/>
                <a:cs typeface="MBHHAH+FranklinGothic-Book"/>
              </a:rPr>
              <a:t>Automotive: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Hands-free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calling,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music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streaming,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and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vehicle</a:t>
            </a:r>
            <a:r>
              <a:rPr dirty="0" sz="1900" spc="16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diagnostics.</a:t>
            </a:r>
          </a:p>
          <a:p>
            <a:pPr marL="0" marR="0">
              <a:lnSpc>
                <a:spcPts val="2149"/>
              </a:lnSpc>
              <a:spcBef>
                <a:spcPts val="3854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Healthcare: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 spc="-18">
                <a:solidFill>
                  <a:srgbClr val="000000"/>
                </a:solidFill>
                <a:latin typeface="MBHHAH+FranklinGothic-Book"/>
                <a:cs typeface="MBHHAH+FranklinGothic-Book"/>
              </a:rPr>
              <a:t>Remote</a:t>
            </a:r>
            <a:r>
              <a:rPr dirty="0" sz="1900" spc="1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monitoring</a:t>
            </a:r>
            <a:r>
              <a:rPr dirty="0" sz="1900" spc="12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of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medical</a:t>
            </a:r>
            <a:r>
              <a:rPr dirty="0" sz="1900" spc="11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devices</a:t>
            </a:r>
            <a:r>
              <a:rPr dirty="0" sz="1900" spc="1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and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patient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data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 spc="-22">
                <a:solidFill>
                  <a:srgbClr val="000000"/>
                </a:solidFill>
                <a:latin typeface="MBHHAH+FranklinGothic-Book"/>
                <a:cs typeface="MBHHAH+FranklinGothic-Book"/>
              </a:rPr>
              <a:t>transfer.</a:t>
            </a:r>
          </a:p>
          <a:p>
            <a:pPr marL="0" marR="0">
              <a:lnSpc>
                <a:spcPts val="2149"/>
              </a:lnSpc>
              <a:spcBef>
                <a:spcPts val="3855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Retail:</a:t>
            </a:r>
            <a:r>
              <a:rPr dirty="0" sz="1900" spc="1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Beacon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technology</a:t>
            </a:r>
            <a:r>
              <a:rPr dirty="0" sz="1900" spc="1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 spc="-28">
                <a:solidFill>
                  <a:srgbClr val="000000"/>
                </a:solidFill>
                <a:latin typeface="MBHHAH+FranklinGothic-Book"/>
                <a:cs typeface="MBHHAH+FranklinGothic-Book"/>
              </a:rPr>
              <a:t>for</a:t>
            </a:r>
            <a:r>
              <a:rPr dirty="0" sz="1900" spc="39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targeted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marketing</a:t>
            </a:r>
            <a:r>
              <a:rPr dirty="0" sz="1900" spc="1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and</a:t>
            </a:r>
            <a:r>
              <a:rPr dirty="0" sz="1900" spc="-12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seamless</a:t>
            </a:r>
            <a:r>
              <a:rPr dirty="0" sz="1900" spc="21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payments.</a:t>
            </a:r>
          </a:p>
          <a:p>
            <a:pPr marL="0" marR="0">
              <a:lnSpc>
                <a:spcPts val="2149"/>
              </a:lnSpc>
              <a:spcBef>
                <a:spcPts val="3804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Industrial: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Asset</a:t>
            </a:r>
            <a:r>
              <a:rPr dirty="0" sz="1900" spc="26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tracking,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equipment</a:t>
            </a:r>
            <a:r>
              <a:rPr dirty="0" sz="1900" spc="24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monitoring,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and</a:t>
            </a:r>
            <a:r>
              <a:rPr dirty="0" sz="1900" spc="-12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process</a:t>
            </a:r>
            <a:r>
              <a:rPr dirty="0" sz="1900" spc="25">
                <a:solidFill>
                  <a:srgbClr val="000000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900">
                <a:solidFill>
                  <a:srgbClr val="000000"/>
                </a:solidFill>
                <a:latin typeface="MBHHAH+FranklinGothic-Book"/>
                <a:cs typeface="MBHHAH+FranklinGothic-Book"/>
              </a:rPr>
              <a:t>automation.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2810" y="1549330"/>
            <a:ext cx="2229376" cy="440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7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OKAWHQ+FranklinGothic-Demi"/>
                <a:cs typeface="OKAWHQ+FranklinGothic-Demi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810" y="2718953"/>
            <a:ext cx="3137248" cy="283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550" spc="116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If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 spc="-28">
                <a:solidFill>
                  <a:srgbClr val="ffffff"/>
                </a:solidFill>
                <a:latin typeface="MBHHAH+FranklinGothic-Book"/>
                <a:cs typeface="MBHHAH+FranklinGothic-Book"/>
              </a:rPr>
              <a:t>we</a:t>
            </a:r>
            <a:r>
              <a:rPr dirty="0" sz="1700" spc="27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press</a:t>
            </a:r>
            <a:r>
              <a:rPr dirty="0" sz="1700" spc="-11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led_on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the</a:t>
            </a:r>
            <a:r>
              <a:rPr dirty="0" sz="1700" spc="-13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led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will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9134" y="3004474"/>
            <a:ext cx="564610" cy="283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glow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2810" y="3417478"/>
            <a:ext cx="3155679" cy="283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550" spc="116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If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 spc="-26">
                <a:solidFill>
                  <a:srgbClr val="ffffff"/>
                </a:solidFill>
                <a:latin typeface="MBHHAH+FranklinGothic-Book"/>
                <a:cs typeface="MBHHAH+FranklinGothic-Book"/>
              </a:rPr>
              <a:t>we</a:t>
            </a:r>
            <a:r>
              <a:rPr dirty="0" sz="1700" spc="25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press</a:t>
            </a:r>
            <a:r>
              <a:rPr dirty="0" sz="1700" spc="-11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 spc="11">
                <a:solidFill>
                  <a:srgbClr val="ffffff"/>
                </a:solidFill>
                <a:latin typeface="MBHHAH+FranklinGothic-Book"/>
                <a:cs typeface="MBHHAH+FranklinGothic-Book"/>
              </a:rPr>
              <a:t>led_off</a:t>
            </a:r>
            <a:r>
              <a:rPr dirty="0" sz="1700" spc="-2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the</a:t>
            </a:r>
            <a:r>
              <a:rPr dirty="0" sz="1700" spc="-18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led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will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9134" y="3702466"/>
            <a:ext cx="564610" cy="283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glow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2810" y="4115190"/>
            <a:ext cx="3333312" cy="283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e729b1"/>
                </a:solidFill>
                <a:latin typeface="WKIWPB+Wingdings2"/>
                <a:cs typeface="WKIWPB+Wingdings2"/>
              </a:rPr>
              <a:t></a:t>
            </a:r>
            <a:r>
              <a:rPr dirty="0" sz="1550" spc="1165">
                <a:solidFill>
                  <a:srgbClr val="e729b1"/>
                </a:solidFill>
                <a:latin typeface="Times New Roman"/>
                <a:cs typeface="Times New Roman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Based</a:t>
            </a:r>
            <a:r>
              <a:rPr dirty="0" sz="1700" spc="-27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on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this</a:t>
            </a:r>
            <a:r>
              <a:rPr dirty="0" sz="1700" spc="-31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application</a:t>
            </a:r>
            <a:r>
              <a:rPr dirty="0" sz="1700" spc="-29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home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9134" y="4400839"/>
            <a:ext cx="2594039" cy="283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automation</a:t>
            </a:r>
            <a:r>
              <a:rPr dirty="0" sz="1700" spc="-13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has</a:t>
            </a:r>
            <a:r>
              <a:rPr dirty="0" sz="1700" spc="-13">
                <a:solidFill>
                  <a:srgbClr val="ffffff"/>
                </a:solidFill>
                <a:latin typeface="MBHHAH+FranklinGothic-Book"/>
                <a:cs typeface="MBHHAH+FranklinGothic-Book"/>
              </a:rPr>
              <a:t> </a:t>
            </a:r>
            <a:r>
              <a:rPr dirty="0" sz="1700">
                <a:solidFill>
                  <a:srgbClr val="ffffff"/>
                </a:solidFill>
                <a:latin typeface="MBHHAH+FranklinGothic-Book"/>
                <a:cs typeface="MBHHAH+FranklinGothic-Book"/>
              </a:rPr>
              <a:t>completed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71314" y="3079713"/>
            <a:ext cx="5067807" cy="672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404040"/>
                </a:solidFill>
                <a:latin typeface="OKAWHQ+FranklinGothic-Demi"/>
                <a:cs typeface="OKAWHQ+FranklinGothic-Demi"/>
              </a:rPr>
              <a:t>OUTPUT</a:t>
            </a:r>
            <a:r>
              <a:rPr dirty="0" sz="4400" spc="-13">
                <a:solidFill>
                  <a:srgbClr val="404040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4400">
                <a:solidFill>
                  <a:srgbClr val="404040"/>
                </a:solidFill>
                <a:latin typeface="OKAWHQ+FranklinGothic-Demi"/>
                <a:cs typeface="OKAWHQ+FranklinGothic-Demi"/>
              </a:rPr>
              <a:t>VIDEO</a:t>
            </a:r>
            <a:r>
              <a:rPr dirty="0" sz="4400">
                <a:solidFill>
                  <a:srgbClr val="404040"/>
                </a:solidFill>
                <a:latin typeface="OKAWHQ+FranklinGothic-Demi"/>
                <a:cs typeface="OKAWHQ+FranklinGothic-Demi"/>
              </a:rPr>
              <a:t> </a:t>
            </a:r>
            <a:r>
              <a:rPr dirty="0" sz="4400">
                <a:solidFill>
                  <a:srgbClr val="404040"/>
                </a:solidFill>
                <a:latin typeface="OKAWHQ+FranklinGothic-Demi"/>
                <a:cs typeface="OKAWHQ+FranklinGothic-Demi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71314" y="3895089"/>
            <a:ext cx="3849725" cy="326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7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u="sng">
                <a:solidFill>
                  <a:srgbClr val="3f5bbf"/>
                </a:solidFill>
                <a:latin typeface="MBHHAH+FranklinGothic-Book"/>
                <a:cs typeface="MBHHAH+FranklinGothic-Boo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HTTPS://YOUTU.BE/HVZAIPD19ZE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1569" y="2218249"/>
            <a:ext cx="9087934" cy="19670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59"/>
              </a:lnSpc>
              <a:spcBef>
                <a:spcPts val="0"/>
              </a:spcBef>
              <a:spcAft>
                <a:spcPts val="0"/>
              </a:spcAft>
            </a:pP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WIFI</a:t>
            </a: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HOME</a:t>
            </a: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6600" spc="-82">
                <a:solidFill>
                  <a:srgbClr val="ffffff"/>
                </a:solidFill>
                <a:latin typeface="PUSUVO+Calibri"/>
                <a:cs typeface="PUSUVO+Calibri"/>
              </a:rPr>
              <a:t>AUTOMATION</a:t>
            </a:r>
          </a:p>
          <a:p>
            <a:pPr marL="2234565" marR="0">
              <a:lnSpc>
                <a:spcPts val="7130"/>
              </a:lnSpc>
              <a:spcBef>
                <a:spcPts val="0"/>
              </a:spcBef>
              <a:spcAft>
                <a:spcPts val="0"/>
              </a:spcAft>
            </a:pP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USING</a:t>
            </a:r>
            <a:r>
              <a:rPr dirty="0" sz="6600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6600" spc="-14">
                <a:solidFill>
                  <a:srgbClr val="ffffff"/>
                </a:solidFill>
                <a:latin typeface="PUSUVO+Calibri"/>
                <a:cs typeface="PUSUVO+Calibri"/>
              </a:rPr>
              <a:t>ESP32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12334" y="1950902"/>
            <a:ext cx="3017559" cy="4250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PUSUVO+Calibri"/>
                <a:cs typeface="PUSUVO+Calibri"/>
              </a:rPr>
              <a:t>2200040001</a:t>
            </a:r>
            <a:r>
              <a:rPr dirty="0" sz="2500" spc="1754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500" spc="-29">
                <a:solidFill>
                  <a:srgbClr val="ffffff"/>
                </a:solidFill>
                <a:latin typeface="PUSUVO+Calibri"/>
                <a:cs typeface="PUSUVO+Calibri"/>
              </a:rPr>
              <a:t>BILVIKA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643" y="2598307"/>
            <a:ext cx="3055329" cy="1616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 spc="-19">
                <a:solidFill>
                  <a:srgbClr val="000000"/>
                </a:solidFill>
                <a:latin typeface="PUSUVO+Calibri"/>
                <a:cs typeface="PUSUVO+Calibri"/>
              </a:rPr>
              <a:t>TEAM</a:t>
            </a:r>
          </a:p>
          <a:p>
            <a:pPr marL="0" marR="0">
              <a:lnSpc>
                <a:spcPts val="5835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 spc="-11">
                <a:solidFill>
                  <a:srgbClr val="000000"/>
                </a:solidFill>
                <a:latin typeface="PUSUVO+Calibri"/>
                <a:cs typeface="PUSUVO+Calibri"/>
              </a:rPr>
              <a:t>MEMBERS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12334" y="3085139"/>
            <a:ext cx="4270997" cy="1559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PUSUVO+Calibri"/>
                <a:cs typeface="PUSUVO+Calibri"/>
              </a:rPr>
              <a:t>2200040018</a:t>
            </a:r>
            <a:r>
              <a:rPr dirty="0" sz="2500" spc="2304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PUSUVO+Calibri"/>
                <a:cs typeface="PUSUVO+Calibri"/>
              </a:rPr>
              <a:t>VENKAT</a:t>
            </a:r>
            <a:r>
              <a:rPr dirty="0" sz="2500" spc="69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500" spc="-11">
                <a:solidFill>
                  <a:srgbClr val="ffffff"/>
                </a:solidFill>
                <a:latin typeface="PUSUVO+Calibri"/>
                <a:cs typeface="PUSUVO+Calibri"/>
              </a:rPr>
              <a:t>SAI</a:t>
            </a:r>
          </a:p>
          <a:p>
            <a:pPr marL="0" marR="0">
              <a:lnSpc>
                <a:spcPts val="3049"/>
              </a:lnSpc>
              <a:spcBef>
                <a:spcPts val="593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PUSUVO+Calibri"/>
                <a:cs typeface="PUSUVO+Calibri"/>
              </a:rPr>
              <a:t>2200040029</a:t>
            </a:r>
            <a:r>
              <a:rPr dirty="0" sz="2500" spc="2319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500" spc="-89">
                <a:solidFill>
                  <a:srgbClr val="ffffff"/>
                </a:solidFill>
                <a:latin typeface="PUSUVO+Calibri"/>
                <a:cs typeface="PUSUVO+Calibri"/>
              </a:rPr>
              <a:t>P.VENKAT</a:t>
            </a:r>
            <a:r>
              <a:rPr dirty="0" sz="2500" spc="104">
                <a:solidFill>
                  <a:srgbClr val="ffffff"/>
                </a:solidFill>
                <a:latin typeface="PUSUVO+Calibri"/>
                <a:cs typeface="PUSUVO+Calibri"/>
              </a:rPr>
              <a:t> </a:t>
            </a:r>
            <a:r>
              <a:rPr dirty="0" sz="2500" spc="-39">
                <a:solidFill>
                  <a:srgbClr val="ffffff"/>
                </a:solidFill>
                <a:latin typeface="PUSUVO+Calibri"/>
                <a:cs typeface="PUSUVO+Calibri"/>
              </a:rPr>
              <a:t>SATVIK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1612884"/>
            <a:ext cx="4786693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43">
                <a:solidFill>
                  <a:srgbClr val="000000"/>
                </a:solidFill>
                <a:latin typeface="RMHWOS+FelixTitlingMT"/>
                <a:cs typeface="RMHWOS+FelixTitlingMT"/>
              </a:rPr>
              <a:t>INTRODUCTION: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3063226"/>
            <a:ext cx="4949008" cy="23607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An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Interrupt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Request</a:t>
            </a:r>
            <a:r>
              <a:rPr dirty="0" sz="20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based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on</a:t>
            </a:r>
            <a:r>
              <a:rPr dirty="0" sz="20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RFID</a:t>
            </a:r>
            <a:r>
              <a:rPr dirty="0" sz="20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is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</a:p>
          <a:p>
            <a:pPr marL="0" marR="0">
              <a:lnSpc>
                <a:spcPts val="2446"/>
              </a:lnSpc>
              <a:spcBef>
                <a:spcPts val="24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method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where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device</a:t>
            </a:r>
            <a:r>
              <a:rPr dirty="0" sz="2000" spc="2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pauses</a:t>
            </a:r>
            <a:r>
              <a:rPr dirty="0" sz="20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its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current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task</a:t>
            </a:r>
          </a:p>
          <a:p>
            <a:pPr marL="0" marR="0">
              <a:lnSpc>
                <a:spcPts val="2446"/>
              </a:lnSpc>
              <a:spcBef>
                <a:spcPts val="193"/>
              </a:spcBef>
              <a:spcAft>
                <a:spcPts val="0"/>
              </a:spcAft>
            </a:pPr>
            <a:r>
              <a:rPr dirty="0" sz="2000" spc="-23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20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respond</a:t>
            </a:r>
            <a:r>
              <a:rPr dirty="0" sz="20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23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20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signal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2">
                <a:solidFill>
                  <a:srgbClr val="000000"/>
                </a:solidFill>
                <a:latin typeface="PUSUVO+Calibri"/>
                <a:cs typeface="PUSUVO+Calibri"/>
              </a:rPr>
              <a:t>from</a:t>
            </a:r>
            <a:r>
              <a:rPr dirty="0" sz="20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an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RFID</a:t>
            </a:r>
            <a:r>
              <a:rPr dirty="0" sz="20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tag.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This</a:t>
            </a:r>
          </a:p>
          <a:p>
            <a:pPr marL="0" marR="0">
              <a:lnSpc>
                <a:spcPts val="2449"/>
              </a:lnSpc>
              <a:spcBef>
                <a:spcPts val="241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allows</a:t>
            </a:r>
            <a:r>
              <a:rPr dirty="0" sz="20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6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real-time</a:t>
            </a:r>
            <a:r>
              <a:rPr dirty="0" sz="2000" spc="4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interaction</a:t>
            </a:r>
            <a:r>
              <a:rPr dirty="0" sz="20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with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RFID-</a:t>
            </a:r>
          </a:p>
          <a:p>
            <a:pPr marL="0" marR="0">
              <a:lnSpc>
                <a:spcPts val="2446"/>
              </a:lnSpc>
              <a:spcBef>
                <a:spcPts val="1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enabled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objects,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21">
                <a:solidFill>
                  <a:srgbClr val="000000"/>
                </a:solidFill>
                <a:latin typeface="PUSUVO+Calibri"/>
                <a:cs typeface="PUSUVO+Calibri"/>
              </a:rPr>
              <a:t>like</a:t>
            </a:r>
            <a:r>
              <a:rPr dirty="0" sz="2000" spc="3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1">
                <a:solidFill>
                  <a:srgbClr val="000000"/>
                </a:solidFill>
                <a:latin typeface="PUSUVO+Calibri"/>
                <a:cs typeface="PUSUVO+Calibri"/>
              </a:rPr>
              <a:t>inventory</a:t>
            </a:r>
            <a:r>
              <a:rPr dirty="0" sz="20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tracking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</a:p>
          <a:p>
            <a:pPr marL="0" marR="0">
              <a:lnSpc>
                <a:spcPts val="2446"/>
              </a:lnSpc>
              <a:spcBef>
                <a:spcPts val="19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access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control,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enhancing</a:t>
            </a:r>
            <a:r>
              <a:rPr dirty="0" sz="20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efficiency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</a:p>
          <a:p>
            <a:pPr marL="0" marR="0">
              <a:lnSpc>
                <a:spcPts val="2446"/>
              </a:lnSpc>
              <a:spcBef>
                <a:spcPts val="243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automation.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4159" y="286466"/>
            <a:ext cx="6227271" cy="750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13"/>
              </a:lnSpc>
              <a:spcBef>
                <a:spcPts val="0"/>
              </a:spcBef>
              <a:spcAft>
                <a:spcPts val="0"/>
              </a:spcAft>
            </a:pPr>
            <a:r>
              <a:rPr dirty="0" sz="4600">
                <a:solidFill>
                  <a:srgbClr val="000000"/>
                </a:solidFill>
                <a:latin typeface="PUSUVO+Calibri"/>
                <a:cs typeface="PUSUVO+Calibri"/>
              </a:rPr>
              <a:t>COMPONENTS</a:t>
            </a:r>
            <a:r>
              <a:rPr dirty="0" sz="4600" spc="4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4600" spc="-11">
                <a:solidFill>
                  <a:srgbClr val="000000"/>
                </a:solidFill>
                <a:latin typeface="PUSUVO+Calibri"/>
                <a:cs typeface="PUSUVO+Calibri"/>
              </a:rPr>
              <a:t>REQUIRED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59" y="2080524"/>
            <a:ext cx="3291769" cy="806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-17">
                <a:solidFill>
                  <a:srgbClr val="000000"/>
                </a:solidFill>
                <a:latin typeface="PUSUVO+Calibri"/>
                <a:cs typeface="PUSUVO+Calibri"/>
              </a:rPr>
              <a:t>HARDWARE</a:t>
            </a:r>
            <a:r>
              <a:rPr dirty="0" sz="2200" spc="4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COMPONENTS:</a:t>
            </a:r>
          </a:p>
          <a:p>
            <a:pPr marL="190499" marR="0">
              <a:lnSpc>
                <a:spcPts val="2683"/>
              </a:lnSpc>
              <a:spcBef>
                <a:spcPts val="689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ESP-32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4159" y="2937266"/>
            <a:ext cx="2113330" cy="1236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BREAD</a:t>
            </a:r>
            <a:r>
              <a:rPr dirty="0" sz="2200" spc="2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BOARD</a:t>
            </a:r>
          </a:p>
          <a:p>
            <a:pPr marL="0" marR="0">
              <a:lnSpc>
                <a:spcPts val="2680"/>
              </a:lnSpc>
              <a:spcBef>
                <a:spcPts val="70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JUMPER</a:t>
            </a:r>
            <a:r>
              <a:rPr dirty="0" sz="22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 spc="-10">
                <a:solidFill>
                  <a:srgbClr val="000000"/>
                </a:solidFill>
                <a:latin typeface="PUSUVO+Calibri"/>
                <a:cs typeface="PUSUVO+Calibri"/>
              </a:rPr>
              <a:t>WIRES</a:t>
            </a:r>
          </a:p>
          <a:p>
            <a:pPr marL="0" marR="0">
              <a:lnSpc>
                <a:spcPts val="2680"/>
              </a:lnSpc>
              <a:spcBef>
                <a:spcPts val="64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LED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4159" y="4223903"/>
            <a:ext cx="3366670" cy="1236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spc="-34">
                <a:solidFill>
                  <a:srgbClr val="000000"/>
                </a:solidFill>
                <a:latin typeface="PUSUVO+Calibri"/>
                <a:cs typeface="PUSUVO+Calibri"/>
              </a:rPr>
              <a:t>RELAY</a:t>
            </a:r>
            <a:r>
              <a:rPr dirty="0" sz="2200" spc="55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MODULE</a:t>
            </a:r>
          </a:p>
          <a:p>
            <a:pPr marL="0" marR="0">
              <a:lnSpc>
                <a:spcPts val="2680"/>
              </a:lnSpc>
              <a:spcBef>
                <a:spcPts val="703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spc="-16">
                <a:solidFill>
                  <a:srgbClr val="000000"/>
                </a:solidFill>
                <a:latin typeface="PUSUVO+Calibri"/>
                <a:cs typeface="PUSUVO+Calibri"/>
              </a:rPr>
              <a:t>SOFTWARE</a:t>
            </a:r>
            <a:r>
              <a:rPr dirty="0" sz="2200" spc="5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COMPONENTS</a:t>
            </a:r>
          </a:p>
          <a:p>
            <a:pPr marL="0" marR="0">
              <a:lnSpc>
                <a:spcPts val="2680"/>
              </a:lnSpc>
              <a:spcBef>
                <a:spcPts val="64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ARDINO</a:t>
            </a:r>
            <a:r>
              <a:rPr dirty="0" sz="22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IDE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4159" y="5509818"/>
            <a:ext cx="1559378" cy="378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BLINK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PUSUVO+Calibri"/>
                <a:cs typeface="PUSUVO+Calibri"/>
              </a:rPr>
              <a:t>APP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64075" y="892359"/>
            <a:ext cx="3748896" cy="721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7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PUSUVO+Calibri"/>
                <a:cs typeface="PUSUVO+Calibri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4075" y="2213088"/>
            <a:ext cx="6628892" cy="1171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2000" spc="10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ESP32</a:t>
            </a:r>
            <a:r>
              <a:rPr dirty="0" sz="20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module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2">
                <a:solidFill>
                  <a:srgbClr val="000000"/>
                </a:solidFill>
                <a:latin typeface="PUSUVO+Calibri"/>
                <a:cs typeface="PUSUVO+Calibri"/>
              </a:rPr>
              <a:t>relates</a:t>
            </a:r>
            <a:r>
              <a:rPr dirty="0" sz="2000" spc="3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23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20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Wi-Fi,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then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2000" spc="-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can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0">
                <a:solidFill>
                  <a:srgbClr val="000000"/>
                </a:solidFill>
                <a:latin typeface="PUSUVO+Calibri"/>
                <a:cs typeface="PUSUVO+Calibri"/>
              </a:rPr>
              <a:t>control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home</a:t>
            </a:r>
            <a:r>
              <a:rPr dirty="0" sz="2000" spc="-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appliances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2">
                <a:solidFill>
                  <a:srgbClr val="000000"/>
                </a:solidFill>
                <a:latin typeface="PUSUVO+Calibri"/>
                <a:cs typeface="PUSUVO+Calibri"/>
              </a:rPr>
              <a:t>from</a:t>
            </a:r>
            <a:r>
              <a:rPr dirty="0" sz="20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Blynk</a:t>
            </a:r>
            <a:r>
              <a:rPr dirty="0" sz="2000" spc="-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App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2000" spc="-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push-buttons.</a:t>
            </a:r>
            <a:r>
              <a:rPr dirty="0" sz="2000" spc="-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49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can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control,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monitor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real-time</a:t>
            </a:r>
            <a:r>
              <a:rPr dirty="0" sz="20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4">
                <a:solidFill>
                  <a:srgbClr val="000000"/>
                </a:solidFill>
                <a:latin typeface="PUSUVO+Calibri"/>
                <a:cs typeface="PUSUVO+Calibri"/>
              </a:rPr>
              <a:t>status</a:t>
            </a:r>
            <a:r>
              <a:rPr dirty="0" sz="2000" spc="4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6">
                <a:solidFill>
                  <a:srgbClr val="000000"/>
                </a:solidFill>
                <a:latin typeface="PUSUVO+Calibri"/>
                <a:cs typeface="PUSUVO+Calibri"/>
              </a:rPr>
              <a:t>relays</a:t>
            </a:r>
            <a:r>
              <a:rPr dirty="0" sz="2000" spc="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 spc="-11">
                <a:solidFill>
                  <a:srgbClr val="000000"/>
                </a:solidFill>
                <a:latin typeface="PUSUVO+Calibri"/>
                <a:cs typeface="PUSUVO+Calibri"/>
              </a:rPr>
              <a:t>from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anywhere</a:t>
            </a:r>
            <a:r>
              <a:rPr dirty="0" sz="20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in</a:t>
            </a:r>
            <a:r>
              <a:rPr dirty="0" sz="20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world</a:t>
            </a:r>
            <a:r>
              <a:rPr dirty="0" sz="20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with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Blynk</a:t>
            </a:r>
            <a:r>
              <a:rPr dirty="0" sz="2000" spc="-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PUSUVO+Calibri"/>
                <a:cs typeface="PUSUVO+Calibri"/>
              </a:rPr>
              <a:t>App.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0300" y="2389177"/>
            <a:ext cx="3290372" cy="1820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44"/>
              </a:lnSpc>
              <a:spcBef>
                <a:spcPts val="0"/>
              </a:spcBef>
              <a:spcAft>
                <a:spcPts val="0"/>
              </a:spcAft>
            </a:pPr>
            <a:r>
              <a:rPr dirty="0" sz="6100">
                <a:solidFill>
                  <a:srgbClr val="000000"/>
                </a:solidFill>
                <a:latin typeface="PUSUVO+Calibri"/>
                <a:cs typeface="PUSUVO+Calibri"/>
              </a:rPr>
              <a:t>CIRCUIT</a:t>
            </a:r>
          </a:p>
          <a:p>
            <a:pPr marL="0" marR="0">
              <a:lnSpc>
                <a:spcPts val="6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6100">
                <a:solidFill>
                  <a:srgbClr val="000000"/>
                </a:solidFill>
                <a:latin typeface="PUSUVO+Calibri"/>
                <a:cs typeface="PUSUVO+Calibri"/>
              </a:rPr>
              <a:t>DIAGRAM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4159" y="793292"/>
            <a:ext cx="2993380" cy="875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 spc="-10">
                <a:solidFill>
                  <a:srgbClr val="000000"/>
                </a:solidFill>
                <a:latin typeface="PUSUVO+Calibri"/>
                <a:cs typeface="PUSUVO+Calibri"/>
              </a:rPr>
              <a:t>WORKING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59" y="2289654"/>
            <a:ext cx="5145516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Here's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simplified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description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how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this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circuit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would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work: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4159" y="2864456"/>
            <a:ext cx="2682133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1.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Apply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power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system.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4159" y="3150969"/>
            <a:ext cx="3281854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2.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want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turn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on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4159" y="3446410"/>
            <a:ext cx="219093" cy="250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2759" y="3437481"/>
            <a:ext cx="6437633" cy="430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8016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-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Energize</a:t>
            </a:r>
            <a:r>
              <a:rPr dirty="0" sz="1500" spc="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coil</a:t>
            </a:r>
            <a:r>
              <a:rPr dirty="0" sz="15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29">
                <a:solidFill>
                  <a:srgbClr val="000000"/>
                </a:solidFill>
                <a:latin typeface="PUSUVO+Calibri"/>
                <a:cs typeface="PUSUVO+Calibri"/>
              </a:rPr>
              <a:t>relay,</a:t>
            </a:r>
            <a:r>
              <a:rPr dirty="0" sz="15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which</a:t>
            </a:r>
            <a:r>
              <a:rPr dirty="0" sz="1500" spc="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closes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its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contacts,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allowing</a:t>
            </a:r>
            <a:r>
              <a:rPr dirty="0" sz="15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current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</a:p>
          <a:p>
            <a:pPr marL="0" marR="0">
              <a:lnSpc>
                <a:spcPts val="12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flow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through</a:t>
            </a:r>
            <a:r>
              <a:rPr dirty="0" sz="1500" spc="-3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connected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it,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thus</a:t>
            </a:r>
            <a:r>
              <a:rPr dirty="0" sz="15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lighting</a:t>
            </a:r>
            <a:r>
              <a:rPr dirty="0" sz="1500" spc="-2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up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LED.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4159" y="3885536"/>
            <a:ext cx="6573309" cy="557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3.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want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turn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LED:</a:t>
            </a:r>
          </a:p>
          <a:p>
            <a:pPr marL="356615" marR="0">
              <a:lnSpc>
                <a:spcPts val="1833"/>
              </a:lnSpc>
              <a:spcBef>
                <a:spcPts val="472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-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De-energize</a:t>
            </a:r>
            <a:r>
              <a:rPr dirty="0" sz="1500" spc="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coil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29">
                <a:solidFill>
                  <a:srgbClr val="000000"/>
                </a:solidFill>
                <a:latin typeface="PUSUVO+Calibri"/>
                <a:cs typeface="PUSUVO+Calibri"/>
              </a:rPr>
              <a:t>relay,</a:t>
            </a:r>
            <a:r>
              <a:rPr dirty="0" sz="1500" spc="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which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opens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its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contacts,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cutting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4159" y="4180702"/>
            <a:ext cx="219200" cy="2512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92759" y="4332449"/>
            <a:ext cx="3972010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current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flow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first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LED,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causing</a:t>
            </a:r>
            <a:r>
              <a:rPr dirty="0" sz="1500" spc="-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3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turn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37">
                <a:solidFill>
                  <a:srgbClr val="000000"/>
                </a:solidFill>
                <a:latin typeface="PUSUVO+Calibri"/>
                <a:cs typeface="PUSUVO+Calibri"/>
              </a:rPr>
              <a:t>off.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4159" y="4618961"/>
            <a:ext cx="5335418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4.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Repeat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process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  <a:r>
              <a:rPr dirty="0" sz="1500" spc="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second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using</a:t>
            </a:r>
            <a:r>
              <a:rPr dirty="0" sz="1500" spc="-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second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27">
                <a:solidFill>
                  <a:srgbClr val="000000"/>
                </a:solidFill>
                <a:latin typeface="PUSUVO+Calibri"/>
                <a:cs typeface="PUSUVO+Calibri"/>
              </a:rPr>
              <a:t>relay.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4159" y="5193509"/>
            <a:ext cx="6509886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IDPHTM+ArialMT"/>
                <a:cs typeface="IDPHTM+ArialMT"/>
              </a:rPr>
              <a:t>•</a:t>
            </a:r>
            <a:r>
              <a:rPr dirty="0" sz="1500" spc="9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This</a:t>
            </a:r>
            <a:r>
              <a:rPr dirty="0" sz="15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setup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allows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control</a:t>
            </a:r>
            <a:r>
              <a:rPr dirty="0" sz="15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4">
                <a:solidFill>
                  <a:srgbClr val="000000"/>
                </a:solidFill>
                <a:latin typeface="PUSUVO+Calibri"/>
                <a:cs typeface="PUSUVO+Calibri"/>
              </a:rPr>
              <a:t>state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(on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off)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0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15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activating</a:t>
            </a:r>
            <a:r>
              <a:rPr dirty="0" sz="1500" spc="-2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2759" y="5353530"/>
            <a:ext cx="6134776" cy="270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deactivating</a:t>
            </a:r>
            <a:r>
              <a:rPr dirty="0" sz="1500" spc="-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corresponding</a:t>
            </a:r>
            <a:r>
              <a:rPr dirty="0" sz="1500" spc="-2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relays.</a:t>
            </a:r>
            <a:r>
              <a:rPr dirty="0" sz="15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8">
                <a:solidFill>
                  <a:srgbClr val="000000"/>
                </a:solidFill>
                <a:latin typeface="PUSUVO+Calibri"/>
                <a:cs typeface="PUSUVO+Calibri"/>
              </a:rPr>
              <a:t>Typically,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relays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are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controlled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some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92759" y="5513499"/>
            <a:ext cx="6382007" cy="590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external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input</a:t>
            </a:r>
            <a:r>
              <a:rPr dirty="0" sz="15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signal,</a:t>
            </a:r>
            <a:r>
              <a:rPr dirty="0" sz="1500" spc="-19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such</a:t>
            </a:r>
            <a:r>
              <a:rPr dirty="0" sz="1500" spc="-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15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switch,</a:t>
            </a:r>
            <a:r>
              <a:rPr dirty="0" sz="1500" spc="2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1500" spc="-1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1">
                <a:solidFill>
                  <a:srgbClr val="000000"/>
                </a:solidFill>
                <a:latin typeface="PUSUVO+Calibri"/>
                <a:cs typeface="PUSUVO+Calibri"/>
              </a:rPr>
              <a:t>microcontroller,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another</a:t>
            </a:r>
            <a:r>
              <a:rPr dirty="0" sz="1500" spc="-2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electronic</a:t>
            </a:r>
          </a:p>
          <a:p>
            <a:pPr marL="0" marR="0">
              <a:lnSpc>
                <a:spcPts val="12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circuit.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2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controlling</a:t>
            </a:r>
            <a:r>
              <a:rPr dirty="0" sz="1500" spc="-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these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input</a:t>
            </a:r>
            <a:r>
              <a:rPr dirty="0" sz="1500" spc="-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signals,</a:t>
            </a:r>
            <a:r>
              <a:rPr dirty="0" sz="1500" spc="-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you</a:t>
            </a:r>
            <a:r>
              <a:rPr dirty="0" sz="1500" spc="-2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can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control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 spc="-15">
                <a:solidFill>
                  <a:srgbClr val="000000"/>
                </a:solidFill>
                <a:latin typeface="PUSUVO+Calibri"/>
                <a:cs typeface="PUSUVO+Calibri"/>
              </a:rPr>
              <a:t>state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of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the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LEDs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as</a:t>
            </a:r>
          </a:p>
          <a:p>
            <a:pPr marL="0" marR="0">
              <a:lnSpc>
                <a:spcPts val="12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PUSUVO+Calibri"/>
                <a:cs typeface="PUSUVO+Calibri"/>
              </a:rPr>
              <a:t>desired.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649154"/>
            <a:ext cx="3605167" cy="721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7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24">
                <a:solidFill>
                  <a:srgbClr val="000000"/>
                </a:solidFill>
                <a:latin typeface="PUSUVO+Calibri"/>
                <a:cs typeface="PUSUVO+Calibri"/>
              </a:rPr>
              <a:t>APPLICATIONS: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789657"/>
            <a:ext cx="9501151" cy="812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1.</a:t>
            </a:r>
            <a:r>
              <a:rPr dirty="0" sz="28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42">
                <a:solidFill>
                  <a:srgbClr val="000000"/>
                </a:solidFill>
                <a:latin typeface="PUSUVO+Calibri"/>
                <a:cs typeface="PUSUVO+Calibri"/>
              </a:rPr>
              <a:t>Turn</a:t>
            </a:r>
            <a:r>
              <a:rPr dirty="0" sz="2800" spc="4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lights</a:t>
            </a:r>
            <a:r>
              <a:rPr dirty="0" sz="2800" spc="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on</a:t>
            </a:r>
            <a:r>
              <a:rPr dirty="0" sz="28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2">
                <a:solidFill>
                  <a:srgbClr val="000000"/>
                </a:solidFill>
                <a:latin typeface="PUSUVO+Calibri"/>
                <a:cs typeface="PUSUVO+Calibri"/>
              </a:rPr>
              <a:t>off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0">
                <a:solidFill>
                  <a:srgbClr val="000000"/>
                </a:solidFill>
                <a:latin typeface="PUSUVO+Calibri"/>
                <a:cs typeface="PUSUVO+Calibri"/>
              </a:rPr>
              <a:t>remotely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using</a:t>
            </a:r>
            <a:r>
              <a:rPr dirty="0" sz="28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smartphone</a:t>
            </a:r>
            <a:r>
              <a:rPr dirty="0" sz="2800" spc="3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app</a:t>
            </a:r>
            <a:r>
              <a:rPr dirty="0" sz="28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voice</a:t>
            </a:r>
          </a:p>
          <a:p>
            <a:pPr marL="228904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commands.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2599282"/>
            <a:ext cx="9615518" cy="4715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2.</a:t>
            </a:r>
            <a:r>
              <a:rPr dirty="0" sz="28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0">
                <a:solidFill>
                  <a:srgbClr val="000000"/>
                </a:solidFill>
                <a:latin typeface="PUSUVO+Calibri"/>
                <a:cs typeface="PUSUVO+Calibri"/>
              </a:rPr>
              <a:t>Adjust</a:t>
            </a:r>
            <a:r>
              <a:rPr dirty="0" sz="2800" spc="5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heating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cooling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24">
                <a:solidFill>
                  <a:srgbClr val="000000"/>
                </a:solidFill>
                <a:latin typeface="PUSUVO+Calibri"/>
                <a:cs typeface="PUSUVO+Calibri"/>
              </a:rPr>
              <a:t>systems</a:t>
            </a:r>
            <a:r>
              <a:rPr dirty="0" sz="2800" spc="44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based</a:t>
            </a:r>
            <a:r>
              <a:rPr dirty="0" sz="2800" spc="1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on</a:t>
            </a:r>
            <a:r>
              <a:rPr dirty="0" sz="2800" spc="1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3">
                <a:solidFill>
                  <a:srgbClr val="000000"/>
                </a:solidFill>
                <a:latin typeface="PUSUVO+Calibri"/>
                <a:cs typeface="PUSUVO+Calibri"/>
              </a:rPr>
              <a:t>preset</a:t>
            </a:r>
            <a:r>
              <a:rPr dirty="0" sz="28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schedules</a:t>
            </a:r>
            <a:r>
              <a:rPr dirty="0" sz="2800" spc="4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8544" y="2940659"/>
            <a:ext cx="3923634" cy="4715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7">
                <a:solidFill>
                  <a:srgbClr val="000000"/>
                </a:solidFill>
                <a:latin typeface="PUSUVO+Calibri"/>
                <a:cs typeface="PUSUVO+Calibri"/>
              </a:rPr>
              <a:t>environmental</a:t>
            </a:r>
            <a:r>
              <a:rPr dirty="0" sz="2800" spc="5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conditions.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3410050"/>
            <a:ext cx="9753535" cy="812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3.Monitor</a:t>
            </a:r>
            <a:r>
              <a:rPr dirty="0" sz="2800" spc="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28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8">
                <a:solidFill>
                  <a:srgbClr val="000000"/>
                </a:solidFill>
                <a:latin typeface="PUSUVO+Calibri"/>
                <a:cs typeface="PUSUVO+Calibri"/>
              </a:rPr>
              <a:t>control</a:t>
            </a:r>
            <a:r>
              <a:rPr dirty="0" sz="2800" spc="2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security</a:t>
            </a:r>
            <a:r>
              <a:rPr dirty="0" sz="2800" spc="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3">
                <a:solidFill>
                  <a:srgbClr val="000000"/>
                </a:solidFill>
                <a:latin typeface="PUSUVO+Calibri"/>
                <a:cs typeface="PUSUVO+Calibri"/>
              </a:rPr>
              <a:t>cameras,</a:t>
            </a:r>
            <a:r>
              <a:rPr dirty="0" sz="2800" spc="2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alarms,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and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door</a:t>
            </a:r>
            <a:r>
              <a:rPr dirty="0" sz="2800" spc="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locks</a:t>
            </a:r>
            <a:r>
              <a:rPr dirty="0" sz="2800" spc="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33">
                <a:solidFill>
                  <a:srgbClr val="000000"/>
                </a:solidFill>
                <a:latin typeface="PUSUVO+Calibri"/>
                <a:cs typeface="PUSUVO+Calibri"/>
              </a:rPr>
              <a:t>for</a:t>
            </a:r>
          </a:p>
          <a:p>
            <a:pPr marL="228904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added</a:t>
            </a:r>
            <a:r>
              <a:rPr dirty="0" sz="2800" spc="1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41">
                <a:solidFill>
                  <a:srgbClr val="000000"/>
                </a:solidFill>
                <a:latin typeface="PUSUVO+Calibri"/>
                <a:cs typeface="PUSUVO+Calibri"/>
              </a:rPr>
              <a:t>safety.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9639" y="4219548"/>
            <a:ext cx="10269751" cy="4715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0">
                <a:solidFill>
                  <a:srgbClr val="000000"/>
                </a:solidFill>
                <a:latin typeface="PUSUVO+Calibri"/>
                <a:cs typeface="PUSUVO+Calibri"/>
              </a:rPr>
              <a:t>4.Optimize</a:t>
            </a:r>
            <a:r>
              <a:rPr dirty="0" sz="2800" spc="2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0">
                <a:solidFill>
                  <a:srgbClr val="000000"/>
                </a:solidFill>
                <a:latin typeface="PUSUVO+Calibri"/>
                <a:cs typeface="PUSUVO+Calibri"/>
              </a:rPr>
              <a:t>energy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usage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4">
                <a:solidFill>
                  <a:srgbClr val="000000"/>
                </a:solidFill>
                <a:latin typeface="PUSUVO+Calibri"/>
                <a:cs typeface="PUSUVO+Calibri"/>
              </a:rPr>
              <a:t>by</a:t>
            </a:r>
            <a:r>
              <a:rPr dirty="0" sz="2800" spc="1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automatically</a:t>
            </a:r>
            <a:r>
              <a:rPr dirty="0" sz="28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turning</a:t>
            </a:r>
            <a:r>
              <a:rPr dirty="0" sz="28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4">
                <a:solidFill>
                  <a:srgbClr val="000000"/>
                </a:solidFill>
                <a:latin typeface="PUSUVO+Calibri"/>
                <a:cs typeface="PUSUVO+Calibri"/>
              </a:rPr>
              <a:t>off</a:t>
            </a:r>
            <a:r>
              <a:rPr dirty="0" sz="28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appliances</a:t>
            </a:r>
            <a:r>
              <a:rPr dirty="0" sz="28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when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8544" y="4560924"/>
            <a:ext cx="1667024" cy="4715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not</a:t>
            </a:r>
            <a:r>
              <a:rPr dirty="0" sz="2800" spc="12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in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use.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9639" y="5028792"/>
            <a:ext cx="9302352" cy="8130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5.</a:t>
            </a:r>
            <a:r>
              <a:rPr dirty="0" sz="2800" spc="2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2">
                <a:solidFill>
                  <a:srgbClr val="000000"/>
                </a:solidFill>
                <a:latin typeface="PUSUVO+Calibri"/>
                <a:cs typeface="PUSUVO+Calibri"/>
              </a:rPr>
              <a:t>Automate</a:t>
            </a:r>
            <a:r>
              <a:rPr dirty="0" sz="2800" spc="1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5">
                <a:solidFill>
                  <a:srgbClr val="000000"/>
                </a:solidFill>
                <a:latin typeface="PUSUVO+Calibri"/>
                <a:cs typeface="PUSUVO+Calibri"/>
              </a:rPr>
              <a:t>tasks</a:t>
            </a:r>
            <a:r>
              <a:rPr dirty="0" sz="2800" spc="37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33">
                <a:solidFill>
                  <a:srgbClr val="000000"/>
                </a:solidFill>
                <a:latin typeface="PUSUVO+Calibri"/>
                <a:cs typeface="PUSUVO+Calibri"/>
              </a:rPr>
              <a:t>like</a:t>
            </a:r>
            <a:r>
              <a:rPr dirty="0" sz="2800" spc="31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5">
                <a:solidFill>
                  <a:srgbClr val="000000"/>
                </a:solidFill>
                <a:latin typeface="PUSUVO+Calibri"/>
                <a:cs typeface="PUSUVO+Calibri"/>
              </a:rPr>
              <a:t>watering</a:t>
            </a:r>
            <a:r>
              <a:rPr dirty="0" sz="2800" spc="1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plants,</a:t>
            </a:r>
            <a:r>
              <a:rPr dirty="0" sz="2800" spc="2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15">
                <a:solidFill>
                  <a:srgbClr val="000000"/>
                </a:solidFill>
                <a:latin typeface="PUSUVO+Calibri"/>
                <a:cs typeface="PUSUVO+Calibri"/>
              </a:rPr>
              <a:t>feeding</a:t>
            </a:r>
            <a:r>
              <a:rPr dirty="0" sz="28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pets,</a:t>
            </a:r>
            <a:r>
              <a:rPr dirty="0" sz="2800" spc="25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or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opening</a:t>
            </a:r>
          </a:p>
          <a:p>
            <a:pPr marL="228904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curtains</a:t>
            </a:r>
            <a:r>
              <a:rPr dirty="0" sz="2800" spc="4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26">
                <a:solidFill>
                  <a:srgbClr val="000000"/>
                </a:solidFill>
                <a:latin typeface="PUSUVO+Calibri"/>
                <a:cs typeface="PUSUVO+Calibri"/>
              </a:rPr>
              <a:t>to</a:t>
            </a:r>
            <a:r>
              <a:rPr dirty="0" sz="2800" spc="23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27">
                <a:solidFill>
                  <a:srgbClr val="000000"/>
                </a:solidFill>
                <a:latin typeface="PUSUVO+Calibri"/>
                <a:cs typeface="PUSUVO+Calibri"/>
              </a:rPr>
              <a:t>make</a:t>
            </a:r>
            <a:r>
              <a:rPr dirty="0" sz="2800" spc="16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daily</a:t>
            </a:r>
            <a:r>
              <a:rPr dirty="0" sz="28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29">
                <a:solidFill>
                  <a:srgbClr val="000000"/>
                </a:solidFill>
                <a:latin typeface="PUSUVO+Calibri"/>
                <a:cs typeface="PUSUVO+Calibri"/>
              </a:rPr>
              <a:t>life</a:t>
            </a:r>
            <a:r>
              <a:rPr dirty="0" sz="2800" spc="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2800" spc="-41">
                <a:solidFill>
                  <a:srgbClr val="000000"/>
                </a:solidFill>
                <a:latin typeface="PUSUVO+Calibri"/>
                <a:cs typeface="PUSUVO+Calibri"/>
              </a:rPr>
              <a:t>easier.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89753" y="1232168"/>
            <a:ext cx="5847434" cy="87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94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PUSUVO+Calibri"/>
                <a:cs typeface="PUSUVO+Calibri"/>
              </a:rPr>
              <a:t>OUTPUT</a:t>
            </a:r>
            <a:r>
              <a:rPr dirty="0" sz="5400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5400" spc="-16">
                <a:solidFill>
                  <a:srgbClr val="000000"/>
                </a:solidFill>
                <a:latin typeface="PUSUVO+Calibri"/>
                <a:cs typeface="PUSUVO+Calibri"/>
              </a:rPr>
              <a:t>VIDEO</a:t>
            </a:r>
            <a:r>
              <a:rPr dirty="0" sz="5400" spc="28">
                <a:solidFill>
                  <a:srgbClr val="000000"/>
                </a:solidFill>
                <a:latin typeface="PUSUVO+Calibri"/>
                <a:cs typeface="PUSUVO+Calibri"/>
              </a:rPr>
              <a:t> </a:t>
            </a:r>
            <a:r>
              <a:rPr dirty="0" sz="5400">
                <a:solidFill>
                  <a:srgbClr val="000000"/>
                </a:solidFill>
                <a:latin typeface="PUSUVO+Calibri"/>
                <a:cs typeface="PUSUVO+Calibri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89753" y="2715548"/>
            <a:ext cx="6236004" cy="6802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u="sng">
                <a:solidFill>
                  <a:srgbClr val="467886"/>
                </a:solidFill>
                <a:latin typeface="PUSUVO+Calibri"/>
                <a:cs typeface="PUSUVO+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https://youtube.com/shorts/luvf8UA2s0g?feature=sh</a:t>
            </a:r>
          </a:p>
          <a:p>
            <a:pPr marL="0" marR="0">
              <a:lnSpc>
                <a:spcPts val="23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spc="-10" u="sng">
                <a:solidFill>
                  <a:srgbClr val="467886"/>
                </a:solidFill>
                <a:latin typeface="PUSUVO+Calibri"/>
                <a:cs typeface="PUSUVO+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11660"/>
            <a:ext cx="7437443" cy="6315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73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PIN</a:t>
            </a: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000" spc="-23">
                <a:solidFill>
                  <a:srgbClr val="000000"/>
                </a:solidFill>
                <a:latin typeface="RMHWOS+FelixTitlingMT"/>
                <a:cs typeface="RMHWOS+FelixTitlingMT"/>
              </a:rPr>
              <a:t>DIAGRAM</a:t>
            </a:r>
            <a:r>
              <a:rPr dirty="0" sz="4000" spc="31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OF</a:t>
            </a:r>
            <a:r>
              <a:rPr dirty="0" sz="4000" spc="12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RFID</a:t>
            </a: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000">
                <a:solidFill>
                  <a:srgbClr val="000000"/>
                </a:solidFill>
                <a:latin typeface="RMHWOS+FelixTitlingMT"/>
                <a:cs typeface="RMHWOS+FelixTitlingMT"/>
              </a:rPr>
              <a:t>PN532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24705" y="693658"/>
            <a:ext cx="3107308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17">
                <a:solidFill>
                  <a:srgbClr val="000000"/>
                </a:solidFill>
                <a:latin typeface="RMHWOS+FelixTitlingMT"/>
                <a:cs typeface="RMHWOS+FelixTitlingMT"/>
              </a:rPr>
              <a:t>WORKING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76856" y="2376170"/>
            <a:ext cx="9010607" cy="7861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ESP32,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microcontroller</a:t>
            </a:r>
            <a:r>
              <a:rPr dirty="0" sz="1800" spc="-2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with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built-in</a:t>
            </a:r>
            <a:r>
              <a:rPr dirty="0" sz="1800" spc="-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Wi-Fi</a:t>
            </a:r>
            <a:r>
              <a:rPr dirty="0" sz="1800" spc="-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capabilities,</a:t>
            </a:r>
            <a:r>
              <a:rPr dirty="0" sz="1800" spc="-2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connected</a:t>
            </a:r>
            <a:r>
              <a:rPr dirty="0" sz="1800" spc="-19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to</a:t>
            </a:r>
            <a:r>
              <a:rPr dirty="0" sz="1800" spc="2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an</a:t>
            </a:r>
            <a:r>
              <a:rPr dirty="0" sz="1800" spc="-2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reader.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When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reader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detects</a:t>
            </a:r>
            <a:r>
              <a:rPr dirty="0" sz="1800" spc="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tag,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it</a:t>
            </a:r>
            <a:r>
              <a:rPr dirty="0" sz="1800" spc="-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sends</a:t>
            </a:r>
            <a:r>
              <a:rPr dirty="0" sz="1800" spc="-1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an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interrupt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signal</a:t>
            </a:r>
            <a:r>
              <a:rPr dirty="0" sz="1800" spc="-3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to</a:t>
            </a:r>
            <a:r>
              <a:rPr dirty="0" sz="1800" spc="2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ESP32,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indicating</a:t>
            </a:r>
            <a:r>
              <a:rPr dirty="0" sz="1800" spc="-31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that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new</a:t>
            </a:r>
          </a:p>
          <a:p>
            <a:pPr marL="0" marR="0">
              <a:lnSpc>
                <a:spcPts val="1944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data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available.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ESP32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then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pauses</a:t>
            </a:r>
            <a:r>
              <a:rPr dirty="0" sz="1800" spc="-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its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current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task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800" spc="-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retrieves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data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from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 spc="1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tag.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76856" y="3801986"/>
            <a:ext cx="8897448" cy="7867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Once</a:t>
            </a:r>
            <a:r>
              <a:rPr dirty="0" sz="1800" spc="-19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data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is</a:t>
            </a:r>
            <a:r>
              <a:rPr dirty="0" sz="1800" spc="-2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obtained,</a:t>
            </a:r>
            <a:r>
              <a:rPr dirty="0" sz="1800" spc="-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ESP32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uses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its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Wi-Fi</a:t>
            </a:r>
            <a:r>
              <a:rPr dirty="0" sz="1800" spc="-19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connection</a:t>
            </a:r>
            <a:r>
              <a:rPr dirty="0" sz="1800" spc="-2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to</a:t>
            </a:r>
            <a:r>
              <a:rPr dirty="0" sz="1800" spc="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communicate</a:t>
            </a:r>
            <a:r>
              <a:rPr dirty="0" sz="1800" spc="-1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with</a:t>
            </a:r>
            <a:r>
              <a:rPr dirty="0" sz="1800" spc="-11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</a:p>
          <a:p>
            <a:pPr marL="0" marR="0">
              <a:lnSpc>
                <a:spcPts val="19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Sheets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API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or</a:t>
            </a:r>
            <a:r>
              <a:rPr dirty="0" sz="1800" spc="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third-party</a:t>
            </a:r>
            <a:r>
              <a:rPr dirty="0" sz="1800" spc="-21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service</a:t>
            </a:r>
            <a:r>
              <a:rPr dirty="0" sz="1800" spc="-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like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IFTTT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or</a:t>
            </a:r>
            <a:r>
              <a:rPr dirty="0" sz="1800" spc="-11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Zapier.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It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sends</a:t>
            </a:r>
            <a:r>
              <a:rPr dirty="0" sz="1800" spc="-1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data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to</a:t>
            </a:r>
            <a:r>
              <a:rPr dirty="0" sz="1800" spc="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designated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Spreadsheet</a:t>
            </a:r>
            <a:r>
              <a:rPr dirty="0" sz="1800" spc="-1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real-time.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76856" y="5228717"/>
            <a:ext cx="8910053" cy="7861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This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process</a:t>
            </a:r>
            <a:r>
              <a:rPr dirty="0" sz="1800" spc="-12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allows</a:t>
            </a:r>
            <a:r>
              <a:rPr dirty="0" sz="1800" spc="-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for</a:t>
            </a:r>
            <a:r>
              <a:rPr dirty="0" sz="1800" spc="2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the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seamless</a:t>
            </a:r>
            <a:r>
              <a:rPr dirty="0" sz="1800" spc="-16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integration</a:t>
            </a:r>
            <a:r>
              <a:rPr dirty="0" sz="1800" spc="-2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of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technology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with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Sheets,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enabling</a:t>
            </a:r>
          </a:p>
          <a:p>
            <a:pPr marL="0" marR="0">
              <a:lnSpc>
                <a:spcPts val="1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automated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data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transfer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tracking.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It's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convenient</a:t>
            </a:r>
            <a:r>
              <a:rPr dirty="0" sz="1800" spc="-29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way</a:t>
            </a:r>
            <a:r>
              <a:rPr dirty="0" sz="1800" spc="14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to</a:t>
            </a:r>
            <a:r>
              <a:rPr dirty="0" sz="1800" spc="1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monitor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events,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inventory,</a:t>
            </a:r>
            <a:r>
              <a:rPr dirty="0" sz="1800" spc="-1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or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other</a:t>
            </a:r>
          </a:p>
          <a:p>
            <a:pPr marL="0" marR="0">
              <a:lnSpc>
                <a:spcPts val="1944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information</a:t>
            </a:r>
            <a:r>
              <a:rPr dirty="0" sz="1800" spc="-3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captured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 spc="-18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by</a:t>
            </a:r>
            <a:r>
              <a:rPr dirty="0" sz="1800" spc="2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tags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directly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within</a:t>
            </a:r>
            <a:r>
              <a:rPr dirty="0" sz="1800" spc="-15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8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Spreadsheet.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21913" y="693658"/>
            <a:ext cx="5096016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pc="-23">
                <a:solidFill>
                  <a:srgbClr val="000000"/>
                </a:solidFill>
                <a:latin typeface="RMHWOS+FelixTitlingMT"/>
                <a:cs typeface="RMHWOS+FelixTitlingMT"/>
              </a:rPr>
              <a:t>BLOCK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 spc="-18">
                <a:solidFill>
                  <a:srgbClr val="000000"/>
                </a:solidFill>
                <a:latin typeface="RMHWOS+FelixTitlingMT"/>
                <a:cs typeface="RMHWOS+FelixTitlingMT"/>
              </a:rPr>
              <a:t>DIAGRAM: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95623" y="2424938"/>
            <a:ext cx="1005544" cy="251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500" spc="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 spc="-57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TAG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2075" y="3656583"/>
            <a:ext cx="1380923" cy="251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RFID</a:t>
            </a:r>
            <a:r>
              <a:rPr dirty="0" sz="1500" spc="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 spc="1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READER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50436" y="4603876"/>
            <a:ext cx="654734" cy="251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ESP32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08215" y="4627753"/>
            <a:ext cx="1903703" cy="251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WIFI</a:t>
            </a:r>
            <a:r>
              <a:rPr dirty="0" sz="1500" spc="13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CONNECTION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21829" y="5365876"/>
            <a:ext cx="1477389" cy="8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sheet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API</a:t>
            </a:r>
          </a:p>
          <a:p>
            <a:pPr marL="198119" marR="0">
              <a:lnSpc>
                <a:spcPts val="1681"/>
              </a:lnSpc>
              <a:spcBef>
                <a:spcPts val="2916"/>
              </a:spcBef>
              <a:spcAft>
                <a:spcPts val="0"/>
              </a:spcAft>
            </a:pP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Google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 </a:t>
            </a:r>
            <a:r>
              <a:rPr dirty="0" sz="1500">
                <a:solidFill>
                  <a:srgbClr val="ffffff"/>
                </a:solidFill>
                <a:latin typeface="VPSRIU+GoudyOldStyleT-Regular"/>
                <a:cs typeface="VPSRIU+GoudyOldStyleT-Regular"/>
              </a:rPr>
              <a:t>sheet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998204"/>
            <a:ext cx="7030037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Connection</a:t>
            </a:r>
            <a:r>
              <a:rPr dirty="0" sz="4400" spc="-43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 spc="-18">
                <a:solidFill>
                  <a:srgbClr val="000000"/>
                </a:solidFill>
                <a:latin typeface="RMHWOS+FelixTitlingMT"/>
                <a:cs typeface="RMHWOS+FelixTitlingMT"/>
              </a:rPr>
              <a:t>diagram: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998204"/>
            <a:ext cx="5919203" cy="692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Google</a:t>
            </a:r>
            <a:r>
              <a:rPr dirty="0" sz="4400" spc="-35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sheet</a:t>
            </a:r>
            <a:r>
              <a:rPr dirty="0" sz="4400">
                <a:solidFill>
                  <a:srgbClr val="000000"/>
                </a:solidFill>
                <a:latin typeface="RMHWOS+FelixTitlingMT"/>
                <a:cs typeface="RMHWOS+FelixTitlingMT"/>
              </a:rPr>
              <a:t> </a:t>
            </a:r>
            <a:r>
              <a:rPr dirty="0" sz="4400" spc="-337">
                <a:solidFill>
                  <a:srgbClr val="000000"/>
                </a:solidFill>
                <a:latin typeface="RMHWOS+FelixTitlingMT"/>
                <a:cs typeface="RMHWOS+FelixTitlingMT"/>
              </a:rPr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doc2pdf</dc:creator>
  <cp:lastModifiedBy>doc2pdf</cp:lastModifiedBy>
  <cp:revision>1</cp:revision>
  <dcterms:modified xsi:type="dcterms:W3CDTF">2024-03-10T05:36:07+00:00</dcterms:modified>
</cp:coreProperties>
</file>